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79" r:id="rId4"/>
    <p:sldId id="258" r:id="rId5"/>
    <p:sldId id="259" r:id="rId6"/>
    <p:sldId id="266" r:id="rId7"/>
    <p:sldId id="268" r:id="rId8"/>
    <p:sldId id="267" r:id="rId9"/>
    <p:sldId id="265" r:id="rId10"/>
    <p:sldId id="269" r:id="rId11"/>
    <p:sldId id="263" r:id="rId12"/>
    <p:sldId id="271" r:id="rId13"/>
    <p:sldId id="273" r:id="rId14"/>
    <p:sldId id="286" r:id="rId15"/>
    <p:sldId id="272" r:id="rId16"/>
    <p:sldId id="274" r:id="rId17"/>
    <p:sldId id="275" r:id="rId18"/>
    <p:sldId id="280" r:id="rId19"/>
    <p:sldId id="276" r:id="rId20"/>
    <p:sldId id="277" r:id="rId21"/>
    <p:sldId id="281" r:id="rId22"/>
    <p:sldId id="283" r:id="rId23"/>
    <p:sldId id="282" r:id="rId24"/>
    <p:sldId id="284" r:id="rId25"/>
    <p:sldId id="288" r:id="rId26"/>
    <p:sldId id="287" r:id="rId27"/>
    <p:sldId id="260" r:id="rId28"/>
    <p:sldId id="264" r:id="rId29"/>
  </p:sldIdLst>
  <p:sldSz cx="12192000" cy="6858000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00"/>
    <a:srgbClr val="0000CC"/>
    <a:srgbClr val="006666"/>
    <a:srgbClr val="008080"/>
    <a:srgbClr val="009999"/>
    <a:srgbClr val="00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9" d="100"/>
          <a:sy n="69" d="100"/>
        </p:scale>
        <p:origin x="78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5AA6E25-E94C-4402-B37B-1E50E3F74E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919EF59-79A7-48CC-BDA0-8B03566841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2431F81-EF29-4F01-A493-5FB651D59A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4A9B5A-5D7F-47E3-A912-F5DFA90BDD43}" type="datetimeFigureOut">
              <a:rPr lang="es-CL" smtClean="0"/>
              <a:t>04-10-2022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6A7E967-983D-41C4-A482-A0CD8947CE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600661F-973D-4137-B3BA-00DE63DA29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4DE28-4C66-451A-BA11-05D006F5D19E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6379297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FF95266-1DB9-4E1F-8E8C-1964314A64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5E58A9B-7674-467F-9C79-FCC99AE6B7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A5B6B74-8AEE-4396-9738-D466668B6F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4A9B5A-5D7F-47E3-A912-F5DFA90BDD43}" type="datetimeFigureOut">
              <a:rPr lang="es-CL" smtClean="0"/>
              <a:t>04-10-2022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0621B62-44FF-4D59-BAF4-922759B521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E7D759C-45F7-4089-BA59-7A2BAC2472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4DE28-4C66-451A-BA11-05D006F5D19E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3813907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369470E-1566-4CD4-B0A0-6BB5D3242B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07BF126-938C-4301-BC0E-E31DE951CC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0C15414-ED73-45B6-B3D7-8D49BAD591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4A9B5A-5D7F-47E3-A912-F5DFA90BDD43}" type="datetimeFigureOut">
              <a:rPr lang="es-CL" smtClean="0"/>
              <a:t>04-10-2022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C31AF15-20FF-4285-8646-E5B306DD53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CDCE2A1-30C4-4E99-A20A-DD077C2992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4DE28-4C66-451A-BA11-05D006F5D19E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5845092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AE7404D-8D3E-4FD9-9046-048A69D609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47079A7-63A2-49B4-836C-99FF489E25C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3D4215B7-EA0B-4CD5-A96B-DEF9268EB7C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0C0A60C-63AC-4C15-85B5-F9F5674CA3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4A9B5A-5D7F-47E3-A912-F5DFA90BDD43}" type="datetimeFigureOut">
              <a:rPr lang="es-CL" smtClean="0"/>
              <a:t>04-10-2022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D740BD0-2CA8-42ED-B152-793C3A8C1F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3A11887-CCE2-424D-9733-A78A26FF8C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4DE28-4C66-451A-BA11-05D006F5D19E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6338738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0DF28D8-071E-474F-ABF7-6F365AD25B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3AA8DCE-6D40-4448-B1B6-90DCA5B7FC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3D394368-D0A2-498E-8B16-8606D7B2366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C9136543-3B54-4BE6-8884-DBD539C6CD7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3AFE860F-D62D-4AAD-A7E1-08575ECA7DE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BB04769D-63C7-4107-B4F3-71081C958E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4A9B5A-5D7F-47E3-A912-F5DFA90BDD43}" type="datetimeFigureOut">
              <a:rPr lang="es-CL" smtClean="0"/>
              <a:t>04-10-2022</a:t>
            </a:fld>
            <a:endParaRPr lang="es-CL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8B70005B-3A39-42C7-8E93-FA852766EE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4925C23E-4125-41B7-8599-46C7CBC5B0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4DE28-4C66-451A-BA11-05D006F5D19E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9400228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81BAE63-2C28-44F1-BCC5-EDE22C7647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094DDB93-7F68-42F6-B146-AB1311E0EB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4A9B5A-5D7F-47E3-A912-F5DFA90BDD43}" type="datetimeFigureOut">
              <a:rPr lang="es-CL" smtClean="0"/>
              <a:t>04-10-2022</a:t>
            </a:fld>
            <a:endParaRPr lang="es-CL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F38F4A82-0774-419B-A740-F9CB7F8B25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F333F071-425D-4BBB-8CDB-247A82D8A5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4DE28-4C66-451A-BA11-05D006F5D19E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5072076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C4899DA4-2E36-44A4-AAD7-E987965B1C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4A9B5A-5D7F-47E3-A912-F5DFA90BDD43}" type="datetimeFigureOut">
              <a:rPr lang="es-CL" smtClean="0"/>
              <a:t>04-10-2022</a:t>
            </a:fld>
            <a:endParaRPr lang="es-CL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CE38D33B-5676-41C0-82D7-FB9AED660C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D863A1C6-A7BF-4D33-A848-8B31AFDF87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4DE28-4C66-451A-BA11-05D006F5D19E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4928169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3A84B8-88EA-4754-BF71-AEA6DBFCBD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BAC9FBD-A915-4BAF-9896-2ACBCD1AF2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C9DA843B-67BE-4D93-9FDE-C4BCE542CD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3028381-0744-4B4A-A863-DCACA78CA9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4A9B5A-5D7F-47E3-A912-F5DFA90BDD43}" type="datetimeFigureOut">
              <a:rPr lang="es-CL" smtClean="0"/>
              <a:t>04-10-2022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2ECC1404-733E-4E1B-A5DF-731028BC8B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75719E0-EED5-47FD-98C9-4251301AB0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4DE28-4C66-451A-BA11-05D006F5D19E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3218422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3400BBC-C03C-4746-9ABD-13B4D970B4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1CBAF9A8-CCF4-44A3-9BA5-1107DD6C97E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2057F2FD-910B-4EB7-8E26-BBEA89FB15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8556AB7-BE42-4D9C-911A-7225714C19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4A9B5A-5D7F-47E3-A912-F5DFA90BDD43}" type="datetimeFigureOut">
              <a:rPr lang="es-CL" smtClean="0"/>
              <a:t>04-10-2022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7A70B1BD-9E5B-4982-BBFE-5584BB0D90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DC03C57-C960-44B6-AD2B-F6BF1865DF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4DE28-4C66-451A-BA11-05D006F5D19E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2563268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4B096C0-B767-41A3-A4C2-5D4364EBBB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B110A263-C26C-4A40-B376-57E3C194AE1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DAF1E59-E9CC-4D37-B0E6-72FA0BD329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4A9B5A-5D7F-47E3-A912-F5DFA90BDD43}" type="datetimeFigureOut">
              <a:rPr lang="es-CL" smtClean="0"/>
              <a:t>04-10-2022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14A4510-0A53-4E38-908E-C7812046D7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E54CA19-34FE-4010-92CA-CEB8497DEC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4DE28-4C66-451A-BA11-05D006F5D19E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819882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EF1F8C32-027A-4C92-BA10-3DAAA949D85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F4470D37-A0F1-4131-A209-A01B57045DB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D179B03-E8C5-4C85-945C-BD08391F54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4A9B5A-5D7F-47E3-A912-F5DFA90BDD43}" type="datetimeFigureOut">
              <a:rPr lang="es-CL" smtClean="0"/>
              <a:t>04-10-2022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35E7950-BC90-4B63-9B24-43F8864592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67FA2BF-2815-43B0-B29B-54D965B925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4DE28-4C66-451A-BA11-05D006F5D19E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9382895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A06F6751-BB20-4BEB-BE02-8807C40CEA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17CB6B20-7510-4D54-9028-AA58311085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781E40F-DE6C-4909-B163-B257B447E17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4A9B5A-5D7F-47E3-A912-F5DFA90BDD43}" type="datetimeFigureOut">
              <a:rPr lang="es-CL" smtClean="0"/>
              <a:t>04-10-2022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16DD534-FE08-4897-BF75-39DB4A089E3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9EE3371-8D97-48B6-9AA2-467E59B87EB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C4DE28-4C66-451A-BA11-05D006F5D19E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9932355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5.JP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jp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pn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2.png"/><Relationship Id="rId4" Type="http://schemas.openxmlformats.org/officeDocument/2006/relationships/image" Target="../media/image21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10.png"/><Relationship Id="rId7" Type="http://schemas.openxmlformats.org/officeDocument/2006/relationships/image" Target="../media/image28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4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2.jpg"/><Relationship Id="rId5" Type="http://schemas.openxmlformats.org/officeDocument/2006/relationships/hyperlink" Target="https://aulavirtual.quinan.cl/login/index.php" TargetMode="External"/><Relationship Id="rId4" Type="http://schemas.openxmlformats.org/officeDocument/2006/relationships/image" Target="../media/image4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stemcollection.com/" TargetMode="Externa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doi.org/10.5944/ried.24.2.29078" TargetMode="External"/><Relationship Id="rId5" Type="http://schemas.openxmlformats.org/officeDocument/2006/relationships/hyperlink" Target="http://dx.doi.org/10.5944/ried.24.1.27855" TargetMode="External"/><Relationship Id="rId4" Type="http://schemas.openxmlformats.org/officeDocument/2006/relationships/hyperlink" Target="https://doi.org/10.5944/ried.24.2.28994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AutoShape 2" descr="Imagen de perfil de Maria Digna Abdala Pacheco. El estado es Ocupado. ">
            <a:extLst>
              <a:ext uri="{FF2B5EF4-FFF2-40B4-BE49-F238E27FC236}">
                <a16:creationId xmlns:a16="http://schemas.microsoft.com/office/drawing/2014/main" id="{93F52942-FD21-4584-A6ED-7CB18609CD3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4018722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L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03855148-0015-3655-D336-7C4C6EBB0E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5526157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ED85CC2E-3B9E-BB63-F1B4-339204455A6E}"/>
              </a:ext>
            </a:extLst>
          </p:cNvPr>
          <p:cNvSpPr txBox="1"/>
          <p:nvPr/>
        </p:nvSpPr>
        <p:spPr>
          <a:xfrm>
            <a:off x="2199860" y="6225064"/>
            <a:ext cx="68248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rgbClr val="006666"/>
                </a:solidFill>
              </a:rPr>
              <a:t>MARTES 04 DE OCTUBRE DE 2022</a:t>
            </a: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586C0ADB-C277-AAE1-6DBB-B923EB25782F}"/>
              </a:ext>
            </a:extLst>
          </p:cNvPr>
          <p:cNvSpPr/>
          <p:nvPr/>
        </p:nvSpPr>
        <p:spPr>
          <a:xfrm>
            <a:off x="161494" y="311427"/>
            <a:ext cx="9910158" cy="192156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D8A28489-2030-EE34-C21F-CCC812FC8D49}"/>
              </a:ext>
            </a:extLst>
          </p:cNvPr>
          <p:cNvSpPr/>
          <p:nvPr/>
        </p:nvSpPr>
        <p:spPr>
          <a:xfrm>
            <a:off x="16502" y="6211669"/>
            <a:ext cx="12175497" cy="45719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1655064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57B6CE94-2642-4178-B61B-7365FB4B8C2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731"/>
          <a:stretch/>
        </p:blipFill>
        <p:spPr>
          <a:xfrm>
            <a:off x="2686928" y="4615763"/>
            <a:ext cx="2185457" cy="1432682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C7D40B4A-2C3C-494A-ADF7-BF6F0AC6D14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6716"/>
          <a:stretch/>
        </p:blipFill>
        <p:spPr>
          <a:xfrm>
            <a:off x="7491193" y="4582236"/>
            <a:ext cx="2124075" cy="1528277"/>
          </a:xfrm>
          <a:prstGeom prst="rect">
            <a:avLst/>
          </a:prstGeom>
        </p:spPr>
      </p:pic>
      <p:sp>
        <p:nvSpPr>
          <p:cNvPr id="13" name="AutoShape 2" descr="Imagen de perfil de Maria Digna Abdala Pacheco. El estado es Ocupado. ">
            <a:extLst>
              <a:ext uri="{FF2B5EF4-FFF2-40B4-BE49-F238E27FC236}">
                <a16:creationId xmlns:a16="http://schemas.microsoft.com/office/drawing/2014/main" id="{93F52942-FD21-4584-A6ED-7CB18609CD3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L"/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152B2F9E-1397-4378-996F-50045601359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" b="-4591"/>
          <a:stretch/>
        </p:blipFill>
        <p:spPr>
          <a:xfrm>
            <a:off x="9812468" y="1933827"/>
            <a:ext cx="1801295" cy="1696501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A59B64C5-C09D-4EDC-BA77-EE75E5ECD5F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045" y="4582034"/>
            <a:ext cx="2048974" cy="1528277"/>
          </a:xfrm>
          <a:prstGeom prst="rect">
            <a:avLst/>
          </a:prstGeom>
        </p:spPr>
      </p:pic>
      <p:sp>
        <p:nvSpPr>
          <p:cNvPr id="17" name="CuadroTexto 16">
            <a:extLst>
              <a:ext uri="{FF2B5EF4-FFF2-40B4-BE49-F238E27FC236}">
                <a16:creationId xmlns:a16="http://schemas.microsoft.com/office/drawing/2014/main" id="{BC961488-AF53-404C-8875-3CD5215C52D7}"/>
              </a:ext>
            </a:extLst>
          </p:cNvPr>
          <p:cNvSpPr txBox="1"/>
          <p:nvPr/>
        </p:nvSpPr>
        <p:spPr>
          <a:xfrm>
            <a:off x="329045" y="3342020"/>
            <a:ext cx="224321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1400" b="1" dirty="0"/>
              <a:t>Carlos Díaz Arias </a:t>
            </a:r>
          </a:p>
          <a:p>
            <a:pPr algn="ctr"/>
            <a:r>
              <a:rPr lang="es-CL" sz="1400" b="1" dirty="0"/>
              <a:t>Coordinador La Serena</a:t>
            </a:r>
          </a:p>
          <a:p>
            <a:pPr algn="ctr"/>
            <a:r>
              <a:rPr lang="es-CL" sz="1400" b="1" dirty="0"/>
              <a:t>Director Proyecto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D955B0A8-6C18-4C43-A4CA-78F65213C542}"/>
              </a:ext>
            </a:extLst>
          </p:cNvPr>
          <p:cNvSpPr txBox="1"/>
          <p:nvPr/>
        </p:nvSpPr>
        <p:spPr>
          <a:xfrm>
            <a:off x="9566724" y="3530756"/>
            <a:ext cx="224321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1400" b="1" dirty="0"/>
              <a:t>María Abdala Pacheco</a:t>
            </a:r>
          </a:p>
          <a:p>
            <a:pPr algn="ctr"/>
            <a:r>
              <a:rPr lang="es-CL" sz="1400" b="1" dirty="0"/>
              <a:t>Coordinadora Nacional</a:t>
            </a:r>
          </a:p>
          <a:p>
            <a:pPr algn="ctr"/>
            <a:r>
              <a:rPr lang="es-CL" sz="1400" b="1" dirty="0"/>
              <a:t>Co-Director Proyecto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9B88C0B3-18BC-4CB6-89AB-94CF9EAF7628}"/>
              </a:ext>
            </a:extLst>
          </p:cNvPr>
          <p:cNvSpPr txBox="1"/>
          <p:nvPr/>
        </p:nvSpPr>
        <p:spPr>
          <a:xfrm>
            <a:off x="329045" y="6048381"/>
            <a:ext cx="224321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1400" b="1" dirty="0"/>
              <a:t>Genaro Vásquez Lara</a:t>
            </a:r>
          </a:p>
          <a:p>
            <a:pPr algn="ctr"/>
            <a:r>
              <a:rPr lang="es-CL" sz="1400" b="1" dirty="0"/>
              <a:t>Coordinador Santiago</a:t>
            </a:r>
          </a:p>
          <a:p>
            <a:pPr algn="ctr"/>
            <a:r>
              <a:rPr lang="es-CL" sz="1400" b="1" dirty="0"/>
              <a:t>Investigador</a:t>
            </a: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7BD1DEDB-AEF4-450E-9E27-3740E68ECDC9}"/>
              </a:ext>
            </a:extLst>
          </p:cNvPr>
          <p:cNvSpPr txBox="1"/>
          <p:nvPr/>
        </p:nvSpPr>
        <p:spPr>
          <a:xfrm>
            <a:off x="2466942" y="6121595"/>
            <a:ext cx="224321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1400" b="1" dirty="0"/>
              <a:t>Fernando Monje Morales</a:t>
            </a:r>
          </a:p>
          <a:p>
            <a:pPr algn="ctr"/>
            <a:r>
              <a:rPr lang="es-CL" sz="1400" b="1" dirty="0"/>
              <a:t>Coordinador Concepción</a:t>
            </a:r>
          </a:p>
          <a:p>
            <a:pPr algn="ctr"/>
            <a:r>
              <a:rPr lang="es-CL" sz="1400" b="1" dirty="0"/>
              <a:t>Investigador</a:t>
            </a: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78C88BFB-044D-4D70-95FE-6A7CC50999D2}"/>
              </a:ext>
            </a:extLst>
          </p:cNvPr>
          <p:cNvSpPr txBox="1"/>
          <p:nvPr/>
        </p:nvSpPr>
        <p:spPr>
          <a:xfrm>
            <a:off x="5235983" y="6119336"/>
            <a:ext cx="224321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1400" b="1" dirty="0"/>
              <a:t>Viviana </a:t>
            </a:r>
            <a:r>
              <a:rPr lang="es-CL" sz="1400" b="1" dirty="0" err="1"/>
              <a:t>Gallardo</a:t>
            </a:r>
            <a:r>
              <a:rPr lang="es-CL" sz="1400" b="1" dirty="0"/>
              <a:t> Ramos</a:t>
            </a:r>
          </a:p>
          <a:p>
            <a:pPr algn="ctr"/>
            <a:r>
              <a:rPr lang="es-CL" sz="1400" b="1" dirty="0"/>
              <a:t>Coordinador Antofagasta</a:t>
            </a:r>
          </a:p>
          <a:p>
            <a:pPr algn="ctr"/>
            <a:r>
              <a:rPr lang="es-CL" sz="1400" b="1" dirty="0"/>
              <a:t>Investigadora</a:t>
            </a: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DE4AA656-E222-4444-8DF7-671ACDA18262}"/>
              </a:ext>
            </a:extLst>
          </p:cNvPr>
          <p:cNvSpPr txBox="1"/>
          <p:nvPr/>
        </p:nvSpPr>
        <p:spPr>
          <a:xfrm>
            <a:off x="7387900" y="6119336"/>
            <a:ext cx="224321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1400" b="1" dirty="0"/>
              <a:t>Paola Villagrán </a:t>
            </a:r>
            <a:r>
              <a:rPr lang="es-CL" sz="1400" b="1" dirty="0" err="1"/>
              <a:t>Andrades</a:t>
            </a:r>
            <a:endParaRPr lang="es-CL" sz="1400" b="1" dirty="0"/>
          </a:p>
          <a:p>
            <a:pPr algn="ctr"/>
            <a:r>
              <a:rPr lang="es-CL" sz="1400" b="1" dirty="0"/>
              <a:t>Coordinadora Temuco</a:t>
            </a:r>
          </a:p>
          <a:p>
            <a:pPr algn="ctr"/>
            <a:r>
              <a:rPr lang="es-CL" sz="1400" b="1" dirty="0"/>
              <a:t>Investigadora</a:t>
            </a:r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5DC04952-1FDA-4AC9-9F95-A1F952162FF6}"/>
              </a:ext>
            </a:extLst>
          </p:cNvPr>
          <p:cNvSpPr txBox="1"/>
          <p:nvPr/>
        </p:nvSpPr>
        <p:spPr>
          <a:xfrm>
            <a:off x="9701482" y="6119336"/>
            <a:ext cx="224321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1400" b="1" dirty="0"/>
              <a:t>Margarita Cárcamo</a:t>
            </a:r>
          </a:p>
          <a:p>
            <a:pPr algn="ctr"/>
            <a:r>
              <a:rPr lang="es-CL" sz="1400" b="1" dirty="0"/>
              <a:t>Coordinadora Osorno</a:t>
            </a:r>
          </a:p>
          <a:p>
            <a:pPr algn="ctr"/>
            <a:r>
              <a:rPr lang="es-CL" sz="1400" b="1" dirty="0"/>
              <a:t>Investigadora</a:t>
            </a:r>
          </a:p>
        </p:txBody>
      </p:sp>
      <p:sp>
        <p:nvSpPr>
          <p:cNvPr id="32" name="CuadroTexto 31">
            <a:extLst>
              <a:ext uri="{FF2B5EF4-FFF2-40B4-BE49-F238E27FC236}">
                <a16:creationId xmlns:a16="http://schemas.microsoft.com/office/drawing/2014/main" id="{3DA4FEAF-A951-4684-9324-B4414F871E99}"/>
              </a:ext>
            </a:extLst>
          </p:cNvPr>
          <p:cNvSpPr txBox="1"/>
          <p:nvPr/>
        </p:nvSpPr>
        <p:spPr>
          <a:xfrm>
            <a:off x="1665752" y="2029177"/>
            <a:ext cx="886049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3200" b="1" i="0" dirty="0">
                <a:solidFill>
                  <a:srgbClr val="006666"/>
                </a:solidFill>
                <a:effectLst/>
                <a:latin typeface="Calibri" panose="020F0502020204030204" pitchFamily="34" charset="0"/>
              </a:rPr>
              <a:t>EQUIPO INTEGRANTE PROYECTO</a:t>
            </a:r>
          </a:p>
        </p:txBody>
      </p:sp>
      <p:pic>
        <p:nvPicPr>
          <p:cNvPr id="35" name="Imagen 34">
            <a:extLst>
              <a:ext uri="{FF2B5EF4-FFF2-40B4-BE49-F238E27FC236}">
                <a16:creationId xmlns:a16="http://schemas.microsoft.com/office/drawing/2014/main" id="{594A0396-41BA-431B-98C0-7ADE19E0F94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76053" y="4646392"/>
            <a:ext cx="1614188" cy="1490306"/>
          </a:xfrm>
          <a:prstGeom prst="rect">
            <a:avLst/>
          </a:prstGeom>
        </p:spPr>
      </p:pic>
      <p:pic>
        <p:nvPicPr>
          <p:cNvPr id="36" name="Imagen 35">
            <a:extLst>
              <a:ext uri="{FF2B5EF4-FFF2-40B4-BE49-F238E27FC236}">
                <a16:creationId xmlns:a16="http://schemas.microsoft.com/office/drawing/2014/main" id="{2D7D166D-27CE-46C9-893D-6CAD453B7BE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016414" y="4582033"/>
            <a:ext cx="1662080" cy="1528277"/>
          </a:xfrm>
          <a:prstGeom prst="rect">
            <a:avLst/>
          </a:prstGeom>
        </p:spPr>
      </p:pic>
      <p:pic>
        <p:nvPicPr>
          <p:cNvPr id="37" name="Imagen 36">
            <a:extLst>
              <a:ext uri="{FF2B5EF4-FFF2-40B4-BE49-F238E27FC236}">
                <a16:creationId xmlns:a16="http://schemas.microsoft.com/office/drawing/2014/main" id="{32AC98F6-A913-40F0-A2DD-5033992C61D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2066" y="1942394"/>
            <a:ext cx="2314632" cy="1427066"/>
          </a:xfrm>
          <a:prstGeom prst="rect">
            <a:avLst/>
          </a:prstGeom>
        </p:spPr>
      </p:pic>
      <p:pic>
        <p:nvPicPr>
          <p:cNvPr id="2" name="Imagen 1" descr="Imagen que contiene firmar, alimentos, calle, estacionado&#10;&#10;Descripción generada automáticamente">
            <a:extLst>
              <a:ext uri="{FF2B5EF4-FFF2-40B4-BE49-F238E27FC236}">
                <a16:creationId xmlns:a16="http://schemas.microsoft.com/office/drawing/2014/main" id="{8FC6B286-6F17-57FA-1EC2-D0484119FC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774" y="331334"/>
            <a:ext cx="1039900" cy="1048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3417C805-F490-0163-1B77-BA4DAEE91EB6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19" t="40871" r="21339" b="39798"/>
          <a:stretch/>
        </p:blipFill>
        <p:spPr>
          <a:xfrm>
            <a:off x="8034755" y="331334"/>
            <a:ext cx="3848712" cy="1048287"/>
          </a:xfrm>
          <a:prstGeom prst="rect">
            <a:avLst/>
          </a:prstGeom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825B297C-81E7-B1F2-E268-16AC82C9E461}"/>
              </a:ext>
            </a:extLst>
          </p:cNvPr>
          <p:cNvSpPr/>
          <p:nvPr/>
        </p:nvSpPr>
        <p:spPr>
          <a:xfrm>
            <a:off x="1579476" y="815009"/>
            <a:ext cx="6338477" cy="172278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D3CBC901-2C06-FD08-F0B4-1813B1EA48C7}"/>
              </a:ext>
            </a:extLst>
          </p:cNvPr>
          <p:cNvSpPr txBox="1"/>
          <p:nvPr/>
        </p:nvSpPr>
        <p:spPr>
          <a:xfrm>
            <a:off x="3686882" y="2645361"/>
            <a:ext cx="451343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b="1" i="0" dirty="0">
                <a:solidFill>
                  <a:srgbClr val="006666"/>
                </a:solidFill>
                <a:effectLst/>
                <a:latin typeface="Calibri" panose="020F0502020204030204" pitchFamily="34" charset="0"/>
              </a:rPr>
              <a:t>Concurso Interno de Innovación Educativa Segunda Versión II-2021 I-2022 (CIED-UST)</a:t>
            </a:r>
          </a:p>
        </p:txBody>
      </p:sp>
    </p:spTree>
    <p:extLst>
      <p:ext uri="{BB962C8B-B14F-4D97-AF65-F5344CB8AC3E}">
        <p14:creationId xmlns:p14="http://schemas.microsoft.com/office/powerpoint/2010/main" val="11069952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AutoShape 2" descr="Imagen de perfil de Maria Digna Abdala Pacheco. El estado es Ocupado. ">
            <a:extLst>
              <a:ext uri="{FF2B5EF4-FFF2-40B4-BE49-F238E27FC236}">
                <a16:creationId xmlns:a16="http://schemas.microsoft.com/office/drawing/2014/main" id="{93F52942-FD21-4584-A6ED-7CB18609CD3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L"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F4A94EC1-5A00-8784-1A15-84F2C57D6848}"/>
              </a:ext>
            </a:extLst>
          </p:cNvPr>
          <p:cNvSpPr txBox="1"/>
          <p:nvPr/>
        </p:nvSpPr>
        <p:spPr>
          <a:xfrm>
            <a:off x="1234421" y="6211669"/>
            <a:ext cx="972315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CL" sz="1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PIE: M</a:t>
            </a:r>
            <a:r>
              <a:rPr lang="es-CL" sz="1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odelo de autoevaluación continua de Resultados de Aprendizaje </a:t>
            </a:r>
          </a:p>
          <a:p>
            <a:pPr algn="ctr"/>
            <a:r>
              <a:rPr lang="es-CL" sz="1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 la asignatura de Razonamiento Lógico Matemático MAT-016 utilizando WIRIS en la plataforma virtual de aprendizaje MOODLE</a:t>
            </a:r>
            <a:endParaRPr lang="es-CL" sz="1400" b="1" dirty="0"/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14630B54-5503-26E1-3040-2CCABA1EB499}"/>
              </a:ext>
            </a:extLst>
          </p:cNvPr>
          <p:cNvSpPr/>
          <p:nvPr/>
        </p:nvSpPr>
        <p:spPr>
          <a:xfrm>
            <a:off x="16502" y="6211669"/>
            <a:ext cx="12175497" cy="45719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7" name="Imagen 6" descr="Imagen que contiene firmar, alimentos, calle, estacionado&#10;&#10;Descripción generada automáticamente">
            <a:extLst>
              <a:ext uri="{FF2B5EF4-FFF2-40B4-BE49-F238E27FC236}">
                <a16:creationId xmlns:a16="http://schemas.microsoft.com/office/drawing/2014/main" id="{3CFD708A-FD6D-A6F9-E8B8-4EF590DF07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774" y="331334"/>
            <a:ext cx="1039900" cy="1048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2AEAD48E-2329-CB59-4AC9-45DA6ABE49F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19" t="40871" r="21339" b="39798"/>
          <a:stretch/>
        </p:blipFill>
        <p:spPr>
          <a:xfrm>
            <a:off x="8034755" y="331334"/>
            <a:ext cx="3848712" cy="1048287"/>
          </a:xfrm>
          <a:prstGeom prst="rect">
            <a:avLst/>
          </a:prstGeom>
        </p:spPr>
      </p:pic>
      <p:sp>
        <p:nvSpPr>
          <p:cNvPr id="9" name="Rectángulo 8">
            <a:extLst>
              <a:ext uri="{FF2B5EF4-FFF2-40B4-BE49-F238E27FC236}">
                <a16:creationId xmlns:a16="http://schemas.microsoft.com/office/drawing/2014/main" id="{61CB0989-E0DF-F901-D9B8-8A66B0125814}"/>
              </a:ext>
            </a:extLst>
          </p:cNvPr>
          <p:cNvSpPr/>
          <p:nvPr/>
        </p:nvSpPr>
        <p:spPr>
          <a:xfrm>
            <a:off x="1579476" y="815009"/>
            <a:ext cx="6338477" cy="172278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97D7CAA2-1201-8E52-2853-0C3E658A5FDC}"/>
              </a:ext>
            </a:extLst>
          </p:cNvPr>
          <p:cNvSpPr txBox="1"/>
          <p:nvPr/>
        </p:nvSpPr>
        <p:spPr>
          <a:xfrm>
            <a:off x="942724" y="2586504"/>
            <a:ext cx="6186946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CL" sz="3200" b="1" dirty="0"/>
              <a:t>Introducción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L" sz="3200" b="1" dirty="0"/>
              <a:t>Objetivos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L" sz="3200" b="1" dirty="0"/>
              <a:t>Desarrollo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L" sz="3200" b="1" dirty="0"/>
              <a:t>Resultados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E87C0F23-4186-3136-76C6-542B6C07DDD9}"/>
              </a:ext>
            </a:extLst>
          </p:cNvPr>
          <p:cNvSpPr txBox="1"/>
          <p:nvPr/>
        </p:nvSpPr>
        <p:spPr>
          <a:xfrm>
            <a:off x="2191044" y="1191243"/>
            <a:ext cx="51153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3200" b="1" dirty="0">
                <a:solidFill>
                  <a:srgbClr val="006666"/>
                </a:solidFill>
              </a:rPr>
              <a:t>AGENDA TEMÁTICA</a:t>
            </a:r>
          </a:p>
        </p:txBody>
      </p:sp>
    </p:spTree>
    <p:extLst>
      <p:ext uri="{BB962C8B-B14F-4D97-AF65-F5344CB8AC3E}">
        <p14:creationId xmlns:p14="http://schemas.microsoft.com/office/powerpoint/2010/main" val="16609457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F4A94EC1-5A00-8784-1A15-84F2C57D6848}"/>
              </a:ext>
            </a:extLst>
          </p:cNvPr>
          <p:cNvSpPr txBox="1"/>
          <p:nvPr/>
        </p:nvSpPr>
        <p:spPr>
          <a:xfrm>
            <a:off x="1234421" y="6211669"/>
            <a:ext cx="972315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CL" sz="1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PIE: M</a:t>
            </a:r>
            <a:r>
              <a:rPr lang="es-CL" sz="1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odelo de autoevaluación continua de Resultados de Aprendizaje </a:t>
            </a:r>
          </a:p>
          <a:p>
            <a:pPr algn="ctr"/>
            <a:r>
              <a:rPr lang="es-CL" sz="1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 la asignatura de Razonamiento Lógico Matemático MAT-016 utilizando WIRIS en la plataforma virtual de aprendizaje MOODLE</a:t>
            </a:r>
            <a:endParaRPr lang="es-CL" sz="1400" b="1" dirty="0"/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14630B54-5503-26E1-3040-2CCABA1EB499}"/>
              </a:ext>
            </a:extLst>
          </p:cNvPr>
          <p:cNvSpPr/>
          <p:nvPr/>
        </p:nvSpPr>
        <p:spPr>
          <a:xfrm>
            <a:off x="16502" y="6211669"/>
            <a:ext cx="12175497" cy="45719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4" name="Imagen 3" descr="Imagen que contiene firmar, alimentos, calle, estacionado&#10;&#10;Descripción generada automáticamente">
            <a:extLst>
              <a:ext uri="{FF2B5EF4-FFF2-40B4-BE49-F238E27FC236}">
                <a16:creationId xmlns:a16="http://schemas.microsoft.com/office/drawing/2014/main" id="{C21EE0A3-05DF-9021-20B0-E1334D6CE3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774" y="331334"/>
            <a:ext cx="1039900" cy="1048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5193B211-BD24-20BA-1F32-9CCC627CA65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19" t="40871" r="21339" b="39798"/>
          <a:stretch/>
        </p:blipFill>
        <p:spPr>
          <a:xfrm>
            <a:off x="8034755" y="331334"/>
            <a:ext cx="3848712" cy="1048287"/>
          </a:xfrm>
          <a:prstGeom prst="rect">
            <a:avLst/>
          </a:prstGeom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E9A2278B-07DD-B2C1-EC3B-3E0D6A669CD5}"/>
              </a:ext>
            </a:extLst>
          </p:cNvPr>
          <p:cNvSpPr/>
          <p:nvPr/>
        </p:nvSpPr>
        <p:spPr>
          <a:xfrm>
            <a:off x="1579476" y="815009"/>
            <a:ext cx="6338477" cy="172278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D75B9F6E-5D46-BCC0-32CA-7FE51C624062}"/>
              </a:ext>
            </a:extLst>
          </p:cNvPr>
          <p:cNvSpPr txBox="1"/>
          <p:nvPr/>
        </p:nvSpPr>
        <p:spPr>
          <a:xfrm>
            <a:off x="506394" y="2315040"/>
            <a:ext cx="49563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2000" b="1" dirty="0"/>
              <a:t>¿COMO SURGE LA IDEA DEL PROYECTO?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BF40EDEF-E873-26D5-B708-B07D1808CC4F}"/>
              </a:ext>
            </a:extLst>
          </p:cNvPr>
          <p:cNvSpPr txBox="1"/>
          <p:nvPr/>
        </p:nvSpPr>
        <p:spPr>
          <a:xfrm>
            <a:off x="506394" y="2904555"/>
            <a:ext cx="56252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CL" b="1" dirty="0"/>
              <a:t>Consolidar el equipo de trabajo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AD6AD440-540C-7F48-C777-78641C6ECA52}"/>
              </a:ext>
            </a:extLst>
          </p:cNvPr>
          <p:cNvSpPr txBox="1"/>
          <p:nvPr/>
        </p:nvSpPr>
        <p:spPr>
          <a:xfrm>
            <a:off x="506394" y="3322792"/>
            <a:ext cx="56252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CL" b="1" dirty="0"/>
              <a:t>Continuidad al trabajo realizado en evaluación/RA/TE  </a:t>
            </a:r>
          </a:p>
        </p:txBody>
      </p:sp>
      <p:pic>
        <p:nvPicPr>
          <p:cNvPr id="1026" name="Picture 2" descr="En divulgación científica, como en la revolución, hay que endurecerse pero  sin perder la ternura” - El Mostrador">
            <a:extLst>
              <a:ext uri="{FF2B5EF4-FFF2-40B4-BE49-F238E27FC236}">
                <a16:creationId xmlns:a16="http://schemas.microsoft.com/office/drawing/2014/main" id="{C807366A-6D4A-5EA5-13E5-935263D6FB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0507" y="2666932"/>
            <a:ext cx="2019300" cy="2257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5" name="Grupo 44">
            <a:extLst>
              <a:ext uri="{FF2B5EF4-FFF2-40B4-BE49-F238E27FC236}">
                <a16:creationId xmlns:a16="http://schemas.microsoft.com/office/drawing/2014/main" id="{AA9F5450-8470-F778-1660-8DCFA3EFF25F}"/>
              </a:ext>
            </a:extLst>
          </p:cNvPr>
          <p:cNvGrpSpPr/>
          <p:nvPr/>
        </p:nvGrpSpPr>
        <p:grpSpPr>
          <a:xfrm>
            <a:off x="8318056" y="1421046"/>
            <a:ext cx="1104020" cy="1104020"/>
            <a:chOff x="2318061" y="14920"/>
            <a:chExt cx="1104020" cy="1104020"/>
          </a:xfrm>
        </p:grpSpPr>
        <p:sp>
          <p:nvSpPr>
            <p:cNvPr id="46" name="Elipse 45">
              <a:extLst>
                <a:ext uri="{FF2B5EF4-FFF2-40B4-BE49-F238E27FC236}">
                  <a16:creationId xmlns:a16="http://schemas.microsoft.com/office/drawing/2014/main" id="{EA51844F-A2C6-D69B-6E39-C601FAE10F9A}"/>
                </a:ext>
              </a:extLst>
            </p:cNvPr>
            <p:cNvSpPr/>
            <p:nvPr/>
          </p:nvSpPr>
          <p:spPr>
            <a:xfrm>
              <a:off x="2318061" y="14920"/>
              <a:ext cx="1104020" cy="1104020"/>
            </a:xfrm>
            <a:prstGeom prst="ellipse">
              <a:avLst/>
            </a:prstGeom>
            <a:solidFill>
              <a:srgbClr val="00CC0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7" name="Elipse 4">
              <a:extLst>
                <a:ext uri="{FF2B5EF4-FFF2-40B4-BE49-F238E27FC236}">
                  <a16:creationId xmlns:a16="http://schemas.microsoft.com/office/drawing/2014/main" id="{6345E588-C5F3-067F-E5AA-32B13164FBF0}"/>
                </a:ext>
              </a:extLst>
            </p:cNvPr>
            <p:cNvSpPr txBox="1"/>
            <p:nvPr/>
          </p:nvSpPr>
          <p:spPr>
            <a:xfrm>
              <a:off x="2479741" y="176600"/>
              <a:ext cx="780660" cy="78066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2225" tIns="22225" rIns="22225" bIns="22225" numCol="1" spcCol="1270" anchor="ctr" anchorCtr="0">
              <a:noAutofit/>
            </a:bodyPr>
            <a:lstStyle/>
            <a:p>
              <a:pPr marL="0" lvl="0" indent="0" algn="ctr" defTabSz="1555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s-CL" sz="3500" kern="1200" dirty="0"/>
                <a:t>TIC</a:t>
              </a:r>
            </a:p>
          </p:txBody>
        </p:sp>
      </p:grpSp>
      <p:grpSp>
        <p:nvGrpSpPr>
          <p:cNvPr id="50" name="Grupo 49">
            <a:extLst>
              <a:ext uri="{FF2B5EF4-FFF2-40B4-BE49-F238E27FC236}">
                <a16:creationId xmlns:a16="http://schemas.microsoft.com/office/drawing/2014/main" id="{208CED30-274F-D55B-5AA8-C36B72B762B2}"/>
              </a:ext>
            </a:extLst>
          </p:cNvPr>
          <p:cNvGrpSpPr/>
          <p:nvPr/>
        </p:nvGrpSpPr>
        <p:grpSpPr>
          <a:xfrm>
            <a:off x="6581556" y="1973056"/>
            <a:ext cx="1248972" cy="1225592"/>
            <a:chOff x="1359649" y="2813432"/>
            <a:chExt cx="1193994" cy="1193994"/>
          </a:xfrm>
        </p:grpSpPr>
        <p:sp>
          <p:nvSpPr>
            <p:cNvPr id="51" name="Elipse 50">
              <a:extLst>
                <a:ext uri="{FF2B5EF4-FFF2-40B4-BE49-F238E27FC236}">
                  <a16:creationId xmlns:a16="http://schemas.microsoft.com/office/drawing/2014/main" id="{3AC5E02E-6D79-9CC9-1091-77A498B56E3A}"/>
                </a:ext>
              </a:extLst>
            </p:cNvPr>
            <p:cNvSpPr/>
            <p:nvPr/>
          </p:nvSpPr>
          <p:spPr>
            <a:xfrm>
              <a:off x="1359649" y="2813432"/>
              <a:ext cx="1193994" cy="1193994"/>
            </a:xfrm>
            <a:prstGeom prst="ellipse">
              <a:avLst/>
            </a:prstGeom>
            <a:solidFill>
              <a:srgbClr val="00CC0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2" name="Elipse 4">
              <a:extLst>
                <a:ext uri="{FF2B5EF4-FFF2-40B4-BE49-F238E27FC236}">
                  <a16:creationId xmlns:a16="http://schemas.microsoft.com/office/drawing/2014/main" id="{2FB6D463-0B96-F570-EA36-EE9B342BF74D}"/>
                </a:ext>
              </a:extLst>
            </p:cNvPr>
            <p:cNvSpPr txBox="1"/>
            <p:nvPr/>
          </p:nvSpPr>
          <p:spPr>
            <a:xfrm>
              <a:off x="1534505" y="2988288"/>
              <a:ext cx="844282" cy="84428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4130" tIns="24130" rIns="24130" bIns="24130" numCol="1" spcCol="1270" anchor="ctr" anchorCtr="0">
              <a:noAutofit/>
            </a:bodyPr>
            <a:lstStyle/>
            <a:p>
              <a:pPr marL="0" lvl="0" indent="0" algn="ctr" defTabSz="1689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s-CL" sz="3600" dirty="0"/>
                <a:t>E</a:t>
              </a:r>
              <a:r>
                <a:rPr lang="es-CL" sz="3600" kern="1200" dirty="0"/>
                <a:t>VA</a:t>
              </a:r>
            </a:p>
          </p:txBody>
        </p:sp>
      </p:grpSp>
      <p:grpSp>
        <p:nvGrpSpPr>
          <p:cNvPr id="53" name="Grupo 52">
            <a:extLst>
              <a:ext uri="{FF2B5EF4-FFF2-40B4-BE49-F238E27FC236}">
                <a16:creationId xmlns:a16="http://schemas.microsoft.com/office/drawing/2014/main" id="{45CE7921-372F-E710-24B7-B2FAA7531156}"/>
              </a:ext>
            </a:extLst>
          </p:cNvPr>
          <p:cNvGrpSpPr/>
          <p:nvPr/>
        </p:nvGrpSpPr>
        <p:grpSpPr>
          <a:xfrm>
            <a:off x="6813933" y="3560875"/>
            <a:ext cx="1104020" cy="1104020"/>
            <a:chOff x="2318061" y="2890685"/>
            <a:chExt cx="1104020" cy="1104020"/>
          </a:xfrm>
        </p:grpSpPr>
        <p:sp>
          <p:nvSpPr>
            <p:cNvPr id="54" name="Elipse 53">
              <a:extLst>
                <a:ext uri="{FF2B5EF4-FFF2-40B4-BE49-F238E27FC236}">
                  <a16:creationId xmlns:a16="http://schemas.microsoft.com/office/drawing/2014/main" id="{BC340AD4-6B8B-1DE1-E058-C0F2AC0E2978}"/>
                </a:ext>
              </a:extLst>
            </p:cNvPr>
            <p:cNvSpPr/>
            <p:nvPr/>
          </p:nvSpPr>
          <p:spPr>
            <a:xfrm>
              <a:off x="2318061" y="2890685"/>
              <a:ext cx="1104020" cy="1104020"/>
            </a:xfrm>
            <a:prstGeom prst="ellipse">
              <a:avLst/>
            </a:prstGeom>
            <a:solidFill>
              <a:srgbClr val="00CC0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5" name="Elipse 4">
              <a:extLst>
                <a:ext uri="{FF2B5EF4-FFF2-40B4-BE49-F238E27FC236}">
                  <a16:creationId xmlns:a16="http://schemas.microsoft.com/office/drawing/2014/main" id="{94CA6354-6D5D-5EC7-778A-A954AFFFA459}"/>
                </a:ext>
              </a:extLst>
            </p:cNvPr>
            <p:cNvSpPr txBox="1"/>
            <p:nvPr/>
          </p:nvSpPr>
          <p:spPr>
            <a:xfrm>
              <a:off x="2479741" y="3052365"/>
              <a:ext cx="780660" cy="78066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4130" tIns="24130" rIns="24130" bIns="24130" numCol="1" spcCol="1270" anchor="ctr" anchorCtr="0">
              <a:noAutofit/>
            </a:bodyPr>
            <a:lstStyle/>
            <a:p>
              <a:pPr marL="0" lvl="0" indent="0" algn="ctr" defTabSz="1689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s-CL" sz="3800" kern="1200" dirty="0"/>
                <a:t>TPE</a:t>
              </a:r>
            </a:p>
          </p:txBody>
        </p:sp>
      </p:grpSp>
      <p:grpSp>
        <p:nvGrpSpPr>
          <p:cNvPr id="59" name="Grupo 58">
            <a:extLst>
              <a:ext uri="{FF2B5EF4-FFF2-40B4-BE49-F238E27FC236}">
                <a16:creationId xmlns:a16="http://schemas.microsoft.com/office/drawing/2014/main" id="{97671147-B68B-10E9-FE3F-3F9A66D6F575}"/>
              </a:ext>
            </a:extLst>
          </p:cNvPr>
          <p:cNvGrpSpPr/>
          <p:nvPr/>
        </p:nvGrpSpPr>
        <p:grpSpPr>
          <a:xfrm>
            <a:off x="9853559" y="1973056"/>
            <a:ext cx="1104020" cy="1104020"/>
            <a:chOff x="2318061" y="2890373"/>
            <a:chExt cx="1104020" cy="1104020"/>
          </a:xfrm>
        </p:grpSpPr>
        <p:sp>
          <p:nvSpPr>
            <p:cNvPr id="60" name="Elipse 59">
              <a:extLst>
                <a:ext uri="{FF2B5EF4-FFF2-40B4-BE49-F238E27FC236}">
                  <a16:creationId xmlns:a16="http://schemas.microsoft.com/office/drawing/2014/main" id="{CF309E93-BD41-BF18-0D46-66F3BED387C7}"/>
                </a:ext>
              </a:extLst>
            </p:cNvPr>
            <p:cNvSpPr/>
            <p:nvPr/>
          </p:nvSpPr>
          <p:spPr>
            <a:xfrm>
              <a:off x="2318061" y="2890373"/>
              <a:ext cx="1104020" cy="1104020"/>
            </a:xfrm>
            <a:prstGeom prst="ellipse">
              <a:avLst/>
            </a:prstGeom>
            <a:solidFill>
              <a:srgbClr val="00CC0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1" name="Elipse 4">
              <a:extLst>
                <a:ext uri="{FF2B5EF4-FFF2-40B4-BE49-F238E27FC236}">
                  <a16:creationId xmlns:a16="http://schemas.microsoft.com/office/drawing/2014/main" id="{A32ED42A-ABC6-5E5D-9AD0-8170627373B4}"/>
                </a:ext>
              </a:extLst>
            </p:cNvPr>
            <p:cNvSpPr txBox="1"/>
            <p:nvPr/>
          </p:nvSpPr>
          <p:spPr>
            <a:xfrm>
              <a:off x="2479741" y="3052053"/>
              <a:ext cx="780660" cy="78066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6035" tIns="26035" rIns="26035" bIns="26035" numCol="1" spcCol="1270" anchor="ctr" anchorCtr="0">
              <a:noAutofit/>
            </a:bodyPr>
            <a:lstStyle/>
            <a:p>
              <a:pPr marL="0" lvl="0" indent="0" algn="ctr" defTabSz="18224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s-CL" sz="4100" kern="1200" dirty="0"/>
                <a:t>A-E</a:t>
              </a:r>
            </a:p>
          </p:txBody>
        </p:sp>
      </p:grpSp>
      <p:grpSp>
        <p:nvGrpSpPr>
          <p:cNvPr id="62" name="Grupo 61">
            <a:extLst>
              <a:ext uri="{FF2B5EF4-FFF2-40B4-BE49-F238E27FC236}">
                <a16:creationId xmlns:a16="http://schemas.microsoft.com/office/drawing/2014/main" id="{0CCFC48C-629F-A597-3316-B3650FA3180B}"/>
              </a:ext>
            </a:extLst>
          </p:cNvPr>
          <p:cNvGrpSpPr/>
          <p:nvPr/>
        </p:nvGrpSpPr>
        <p:grpSpPr>
          <a:xfrm>
            <a:off x="9853559" y="3581400"/>
            <a:ext cx="1104020" cy="1104020"/>
            <a:chOff x="2318061" y="2890373"/>
            <a:chExt cx="1104020" cy="1104020"/>
          </a:xfrm>
        </p:grpSpPr>
        <p:sp>
          <p:nvSpPr>
            <p:cNvPr id="63" name="Elipse 62">
              <a:extLst>
                <a:ext uri="{FF2B5EF4-FFF2-40B4-BE49-F238E27FC236}">
                  <a16:creationId xmlns:a16="http://schemas.microsoft.com/office/drawing/2014/main" id="{006D6130-4504-8C5B-C579-4BD46CCB86B0}"/>
                </a:ext>
              </a:extLst>
            </p:cNvPr>
            <p:cNvSpPr/>
            <p:nvPr/>
          </p:nvSpPr>
          <p:spPr>
            <a:xfrm>
              <a:off x="2318061" y="2890373"/>
              <a:ext cx="1104020" cy="1104020"/>
            </a:xfrm>
            <a:prstGeom prst="ellipse">
              <a:avLst/>
            </a:prstGeom>
            <a:solidFill>
              <a:srgbClr val="00CC0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24" name="Elipse 4">
              <a:extLst>
                <a:ext uri="{FF2B5EF4-FFF2-40B4-BE49-F238E27FC236}">
                  <a16:creationId xmlns:a16="http://schemas.microsoft.com/office/drawing/2014/main" id="{41D299C1-E863-F7F2-0BEF-61ED69FD36AF}"/>
                </a:ext>
              </a:extLst>
            </p:cNvPr>
            <p:cNvSpPr txBox="1"/>
            <p:nvPr/>
          </p:nvSpPr>
          <p:spPr>
            <a:xfrm>
              <a:off x="2479741" y="3052053"/>
              <a:ext cx="780660" cy="78066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6035" tIns="26035" rIns="26035" bIns="26035" numCol="1" spcCol="1270" anchor="ctr" anchorCtr="0">
              <a:noAutofit/>
            </a:bodyPr>
            <a:lstStyle/>
            <a:p>
              <a:pPr marL="0" lvl="0" indent="0" algn="ctr" defTabSz="18224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s-CL" sz="3600" dirty="0"/>
                <a:t>T-A</a:t>
              </a:r>
              <a:endParaRPr lang="es-CL" sz="3600" kern="1200" dirty="0"/>
            </a:p>
          </p:txBody>
        </p:sp>
      </p:grpSp>
      <p:grpSp>
        <p:nvGrpSpPr>
          <p:cNvPr id="1025" name="Grupo 1024">
            <a:extLst>
              <a:ext uri="{FF2B5EF4-FFF2-40B4-BE49-F238E27FC236}">
                <a16:creationId xmlns:a16="http://schemas.microsoft.com/office/drawing/2014/main" id="{432E0FD3-4395-F941-3C80-F40998B50546}"/>
              </a:ext>
            </a:extLst>
          </p:cNvPr>
          <p:cNvGrpSpPr/>
          <p:nvPr/>
        </p:nvGrpSpPr>
        <p:grpSpPr>
          <a:xfrm>
            <a:off x="7172937" y="5006828"/>
            <a:ext cx="3622961" cy="1104020"/>
            <a:chOff x="3245489" y="758966"/>
            <a:chExt cx="2491693" cy="2491693"/>
          </a:xfrm>
        </p:grpSpPr>
        <p:sp>
          <p:nvSpPr>
            <p:cNvPr id="1027" name="Elipse 1026">
              <a:extLst>
                <a:ext uri="{FF2B5EF4-FFF2-40B4-BE49-F238E27FC236}">
                  <a16:creationId xmlns:a16="http://schemas.microsoft.com/office/drawing/2014/main" id="{556C618D-7D22-8EE8-9DE2-98657ED92362}"/>
                </a:ext>
              </a:extLst>
            </p:cNvPr>
            <p:cNvSpPr/>
            <p:nvPr/>
          </p:nvSpPr>
          <p:spPr>
            <a:xfrm>
              <a:off x="3245489" y="758966"/>
              <a:ext cx="2491693" cy="2491693"/>
            </a:xfrm>
            <a:prstGeom prst="ellipse">
              <a:avLst/>
            </a:prstGeom>
            <a:solidFill>
              <a:srgbClr val="00206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28" name="Elipse 4">
              <a:extLst>
                <a:ext uri="{FF2B5EF4-FFF2-40B4-BE49-F238E27FC236}">
                  <a16:creationId xmlns:a16="http://schemas.microsoft.com/office/drawing/2014/main" id="{94C21BBA-B2E2-D53F-5926-A8744F66EDA1}"/>
                </a:ext>
              </a:extLst>
            </p:cNvPr>
            <p:cNvSpPr txBox="1"/>
            <p:nvPr/>
          </p:nvSpPr>
          <p:spPr>
            <a:xfrm>
              <a:off x="3610389" y="1123866"/>
              <a:ext cx="1761893" cy="176189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1275" tIns="41275" rIns="41275" bIns="41275" numCol="1" spcCol="1270" anchor="ctr" anchorCtr="0">
              <a:noAutofit/>
            </a:bodyPr>
            <a:lstStyle/>
            <a:p>
              <a:pPr marL="0" lvl="0" indent="0" algn="ctr" defTabSz="2889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s-CL" sz="2400" b="1" kern="1200" dirty="0"/>
                <a:t>Tipo de Evaluación</a:t>
              </a:r>
            </a:p>
          </p:txBody>
        </p:sp>
      </p:grpSp>
      <p:sp>
        <p:nvSpPr>
          <p:cNvPr id="7" name="CuadroTexto 6">
            <a:extLst>
              <a:ext uri="{FF2B5EF4-FFF2-40B4-BE49-F238E27FC236}">
                <a16:creationId xmlns:a16="http://schemas.microsoft.com/office/drawing/2014/main" id="{D8E11810-2778-BDB4-3B00-3AE33CE713E4}"/>
              </a:ext>
            </a:extLst>
          </p:cNvPr>
          <p:cNvSpPr txBox="1"/>
          <p:nvPr/>
        </p:nvSpPr>
        <p:spPr>
          <a:xfrm>
            <a:off x="2191044" y="1191243"/>
            <a:ext cx="51153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3200" b="1" dirty="0">
                <a:solidFill>
                  <a:srgbClr val="006666"/>
                </a:solidFill>
              </a:rPr>
              <a:t>INTRODUCCIÓN</a:t>
            </a:r>
          </a:p>
        </p:txBody>
      </p:sp>
    </p:spTree>
    <p:extLst>
      <p:ext uri="{BB962C8B-B14F-4D97-AF65-F5344CB8AC3E}">
        <p14:creationId xmlns:p14="http://schemas.microsoft.com/office/powerpoint/2010/main" val="24329354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0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AutoShape 2" descr="Imagen de perfil de Maria Digna Abdala Pacheco. El estado es Ocupado. ">
            <a:extLst>
              <a:ext uri="{FF2B5EF4-FFF2-40B4-BE49-F238E27FC236}">
                <a16:creationId xmlns:a16="http://schemas.microsoft.com/office/drawing/2014/main" id="{93F52942-FD21-4584-A6ED-7CB18609CD3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L"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F4A94EC1-5A00-8784-1A15-84F2C57D6848}"/>
              </a:ext>
            </a:extLst>
          </p:cNvPr>
          <p:cNvSpPr txBox="1"/>
          <p:nvPr/>
        </p:nvSpPr>
        <p:spPr>
          <a:xfrm>
            <a:off x="1234421" y="6211669"/>
            <a:ext cx="972315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CL" sz="1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PIE: M</a:t>
            </a:r>
            <a:r>
              <a:rPr lang="es-CL" sz="1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odelo de autoevaluación continua de Resultados de Aprendizaje </a:t>
            </a:r>
          </a:p>
          <a:p>
            <a:pPr algn="ctr"/>
            <a:r>
              <a:rPr lang="es-CL" sz="1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 la asignatura de Razonamiento Lógico Matemático MAT-016 utilizando WIRIS en la plataforma virtual de aprendizaje MOODLE</a:t>
            </a:r>
            <a:endParaRPr lang="es-CL" sz="1400" b="1" dirty="0"/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14630B54-5503-26E1-3040-2CCABA1EB499}"/>
              </a:ext>
            </a:extLst>
          </p:cNvPr>
          <p:cNvSpPr/>
          <p:nvPr/>
        </p:nvSpPr>
        <p:spPr>
          <a:xfrm>
            <a:off x="16502" y="6211669"/>
            <a:ext cx="12175497" cy="45719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7" name="Imagen 6" descr="Imagen que contiene firmar, alimentos, calle, estacionado&#10;&#10;Descripción generada automáticamente">
            <a:extLst>
              <a:ext uri="{FF2B5EF4-FFF2-40B4-BE49-F238E27FC236}">
                <a16:creationId xmlns:a16="http://schemas.microsoft.com/office/drawing/2014/main" id="{3CFD708A-FD6D-A6F9-E8B8-4EF590DF07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774" y="331334"/>
            <a:ext cx="1039900" cy="1048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2AEAD48E-2329-CB59-4AC9-45DA6ABE49F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19" t="40871" r="21339" b="39798"/>
          <a:stretch/>
        </p:blipFill>
        <p:spPr>
          <a:xfrm>
            <a:off x="8034755" y="331334"/>
            <a:ext cx="3848712" cy="1048287"/>
          </a:xfrm>
          <a:prstGeom prst="rect">
            <a:avLst/>
          </a:prstGeom>
        </p:spPr>
      </p:pic>
      <p:sp>
        <p:nvSpPr>
          <p:cNvPr id="9" name="Rectángulo 8">
            <a:extLst>
              <a:ext uri="{FF2B5EF4-FFF2-40B4-BE49-F238E27FC236}">
                <a16:creationId xmlns:a16="http://schemas.microsoft.com/office/drawing/2014/main" id="{61CB0989-E0DF-F901-D9B8-8A66B0125814}"/>
              </a:ext>
            </a:extLst>
          </p:cNvPr>
          <p:cNvSpPr/>
          <p:nvPr/>
        </p:nvSpPr>
        <p:spPr>
          <a:xfrm>
            <a:off x="1579476" y="815009"/>
            <a:ext cx="6338477" cy="172278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18" name="Imagen 17" descr="Logotipo, Icono&#10;&#10;Descripción generada automáticamente">
            <a:extLst>
              <a:ext uri="{FF2B5EF4-FFF2-40B4-BE49-F238E27FC236}">
                <a16:creationId xmlns:a16="http://schemas.microsoft.com/office/drawing/2014/main" id="{3C08642B-FCBA-AF45-7777-B941713E504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8825" y="4509466"/>
            <a:ext cx="2990850" cy="1533525"/>
          </a:xfrm>
          <a:prstGeom prst="rect">
            <a:avLst/>
          </a:prstGeom>
        </p:spPr>
      </p:pic>
      <p:pic>
        <p:nvPicPr>
          <p:cNvPr id="22" name="Imagen 21" descr="Diagrama&#10;&#10;Descripción generada automáticamente">
            <a:extLst>
              <a:ext uri="{FF2B5EF4-FFF2-40B4-BE49-F238E27FC236}">
                <a16:creationId xmlns:a16="http://schemas.microsoft.com/office/drawing/2014/main" id="{2DE5DF19-CEFE-D340-1D18-74A75CE3E68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3326" y="1929630"/>
            <a:ext cx="2618862" cy="1471468"/>
          </a:xfrm>
          <a:prstGeom prst="rect">
            <a:avLst/>
          </a:prstGeom>
        </p:spPr>
      </p:pic>
      <p:pic>
        <p:nvPicPr>
          <p:cNvPr id="24" name="Imagen 23" descr="Logotipo, Icono&#10;&#10;Descripción generada automáticamente">
            <a:extLst>
              <a:ext uri="{FF2B5EF4-FFF2-40B4-BE49-F238E27FC236}">
                <a16:creationId xmlns:a16="http://schemas.microsoft.com/office/drawing/2014/main" id="{FE19C2DD-E839-32AC-0264-687D6789B08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1560" y="2119895"/>
            <a:ext cx="2313410" cy="2313410"/>
          </a:xfrm>
          <a:prstGeom prst="rect">
            <a:avLst/>
          </a:prstGeom>
        </p:spPr>
      </p:pic>
      <p:pic>
        <p:nvPicPr>
          <p:cNvPr id="28" name="Imagen 27" descr="Un dibujo de un perro&#10;&#10;Descripción generada automáticamente con confianza media">
            <a:extLst>
              <a:ext uri="{FF2B5EF4-FFF2-40B4-BE49-F238E27FC236}">
                <a16:creationId xmlns:a16="http://schemas.microsoft.com/office/drawing/2014/main" id="{28574EFF-C7DF-C6D2-A02E-ABD0A2200E7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8932" y="1919867"/>
            <a:ext cx="3688670" cy="1287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87781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AutoShape 2" descr="Imagen de perfil de Maria Digna Abdala Pacheco. El estado es Ocupado. ">
            <a:extLst>
              <a:ext uri="{FF2B5EF4-FFF2-40B4-BE49-F238E27FC236}">
                <a16:creationId xmlns:a16="http://schemas.microsoft.com/office/drawing/2014/main" id="{93F52942-FD21-4584-A6ED-7CB18609CD3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L"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F4A94EC1-5A00-8784-1A15-84F2C57D6848}"/>
              </a:ext>
            </a:extLst>
          </p:cNvPr>
          <p:cNvSpPr txBox="1"/>
          <p:nvPr/>
        </p:nvSpPr>
        <p:spPr>
          <a:xfrm>
            <a:off x="1234421" y="6211669"/>
            <a:ext cx="972315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CL" sz="1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PIE: M</a:t>
            </a:r>
            <a:r>
              <a:rPr lang="es-CL" sz="1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odelo de autoevaluación continua de Resultados de Aprendizaje </a:t>
            </a:r>
          </a:p>
          <a:p>
            <a:pPr algn="ctr"/>
            <a:r>
              <a:rPr lang="es-CL" sz="1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 la asignatura de Razonamiento Lógico Matemático MAT-016 utilizando WIRIS en la plataforma virtual de aprendizaje MOODLE</a:t>
            </a:r>
            <a:endParaRPr lang="es-CL" sz="1400" b="1" dirty="0"/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14630B54-5503-26E1-3040-2CCABA1EB499}"/>
              </a:ext>
            </a:extLst>
          </p:cNvPr>
          <p:cNvSpPr/>
          <p:nvPr/>
        </p:nvSpPr>
        <p:spPr>
          <a:xfrm>
            <a:off x="16502" y="6211669"/>
            <a:ext cx="12175497" cy="45719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7" name="Imagen 6" descr="Imagen que contiene firmar, alimentos, calle, estacionado&#10;&#10;Descripción generada automáticamente">
            <a:extLst>
              <a:ext uri="{FF2B5EF4-FFF2-40B4-BE49-F238E27FC236}">
                <a16:creationId xmlns:a16="http://schemas.microsoft.com/office/drawing/2014/main" id="{3CFD708A-FD6D-A6F9-E8B8-4EF590DF07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774" y="331334"/>
            <a:ext cx="1039900" cy="1048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2AEAD48E-2329-CB59-4AC9-45DA6ABE49F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19" t="40871" r="21339" b="39798"/>
          <a:stretch/>
        </p:blipFill>
        <p:spPr>
          <a:xfrm>
            <a:off x="8034755" y="331334"/>
            <a:ext cx="3848712" cy="1048287"/>
          </a:xfrm>
          <a:prstGeom prst="rect">
            <a:avLst/>
          </a:prstGeom>
        </p:spPr>
      </p:pic>
      <p:sp>
        <p:nvSpPr>
          <p:cNvPr id="9" name="Rectángulo 8">
            <a:extLst>
              <a:ext uri="{FF2B5EF4-FFF2-40B4-BE49-F238E27FC236}">
                <a16:creationId xmlns:a16="http://schemas.microsoft.com/office/drawing/2014/main" id="{61CB0989-E0DF-F901-D9B8-8A66B0125814}"/>
              </a:ext>
            </a:extLst>
          </p:cNvPr>
          <p:cNvSpPr/>
          <p:nvPr/>
        </p:nvSpPr>
        <p:spPr>
          <a:xfrm>
            <a:off x="1579476" y="815009"/>
            <a:ext cx="6338477" cy="172278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22" name="Imagen 21" descr="Diagrama&#10;&#10;Descripción generada automáticamente">
            <a:extLst>
              <a:ext uri="{FF2B5EF4-FFF2-40B4-BE49-F238E27FC236}">
                <a16:creationId xmlns:a16="http://schemas.microsoft.com/office/drawing/2014/main" id="{2DE5DF19-CEFE-D340-1D18-74A75CE3E68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784" y="1480632"/>
            <a:ext cx="2208633" cy="1240971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CCDDB045-B17D-8CD7-FEFB-DF4DC5305C52}"/>
              </a:ext>
            </a:extLst>
          </p:cNvPr>
          <p:cNvSpPr txBox="1"/>
          <p:nvPr/>
        </p:nvSpPr>
        <p:spPr>
          <a:xfrm>
            <a:off x="2565416" y="1479400"/>
            <a:ext cx="9494061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ES" sz="1600" b="1" i="1" dirty="0">
                <a:effectLst/>
              </a:rPr>
              <a:t>La educación STEM es un enfoque interdisciplinario al aprendizaje que remueve las barreras tradicionales de las cuatro disciplinas (Ciencias-Tecnología-Ingeniería-Matemáticas) [e integra en sus actividades todas las áreas del currículo], y las conecta con el mundo real con experiencias rigurosas y relevantes para los estudiantes.” </a:t>
            </a:r>
            <a:r>
              <a:rPr lang="es-ES" sz="1600" b="1" i="0" dirty="0">
                <a:effectLst/>
              </a:rPr>
              <a:t>(Vásquez, </a:t>
            </a:r>
            <a:r>
              <a:rPr lang="es-ES" sz="1600" b="1" i="0" dirty="0" err="1">
                <a:effectLst/>
              </a:rPr>
              <a:t>Sneider</a:t>
            </a:r>
            <a:r>
              <a:rPr lang="es-ES" sz="1600" b="1" i="0" dirty="0">
                <a:effectLst/>
              </a:rPr>
              <a:t>, Comer, 2013)</a:t>
            </a:r>
            <a:endParaRPr lang="es-CL" sz="1600" dirty="0"/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7373A909-9746-A8B6-98BE-2C3BA3045E80}"/>
              </a:ext>
            </a:extLst>
          </p:cNvPr>
          <p:cNvSpPr txBox="1"/>
          <p:nvPr/>
        </p:nvSpPr>
        <p:spPr>
          <a:xfrm>
            <a:off x="6248400" y="3136815"/>
            <a:ext cx="5100219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fontAlgn="base"/>
            <a:r>
              <a:rPr lang="es-ES" sz="1600" b="1" i="0" dirty="0">
                <a:solidFill>
                  <a:srgbClr val="FF0000"/>
                </a:solidFill>
                <a:effectLst/>
              </a:rPr>
              <a:t>Preguntas STEM </a:t>
            </a:r>
            <a:r>
              <a:rPr lang="es-ES" sz="1600" b="1" i="0" dirty="0">
                <a:effectLst/>
              </a:rPr>
              <a:t>busca desarrollar las siguientes habilidades en los estudiantes.</a:t>
            </a:r>
          </a:p>
          <a:p>
            <a:pPr algn="just" fontAlgn="base"/>
            <a:r>
              <a:rPr lang="es-ES" sz="1600" b="1" i="0" dirty="0">
                <a:effectLst/>
              </a:rPr>
              <a:t>​</a:t>
            </a:r>
          </a:p>
          <a:p>
            <a:pPr algn="just" fontAlgn="base">
              <a:buFont typeface="Arial" panose="020B0604020202020204" pitchFamily="34" charset="0"/>
              <a:buChar char="•"/>
            </a:pPr>
            <a:r>
              <a:rPr lang="es-ES" sz="1600" b="1" i="0" dirty="0">
                <a:effectLst/>
              </a:rPr>
              <a:t>Investigación</a:t>
            </a:r>
          </a:p>
          <a:p>
            <a:pPr algn="just" fontAlgn="base">
              <a:buFont typeface="Arial" panose="020B0604020202020204" pitchFamily="34" charset="0"/>
              <a:buChar char="•"/>
            </a:pPr>
            <a:r>
              <a:rPr lang="es-ES" sz="1600" b="1" i="0" dirty="0">
                <a:effectLst/>
              </a:rPr>
              <a:t>Pensamiento Crítico</a:t>
            </a:r>
          </a:p>
          <a:p>
            <a:pPr algn="just" fontAlgn="base">
              <a:buFont typeface="Arial" panose="020B0604020202020204" pitchFamily="34" charset="0"/>
              <a:buChar char="•"/>
            </a:pPr>
            <a:r>
              <a:rPr lang="es-ES" sz="1600" b="1" i="0" dirty="0">
                <a:effectLst/>
              </a:rPr>
              <a:t>Solución de Problemas</a:t>
            </a:r>
          </a:p>
          <a:p>
            <a:pPr algn="just" fontAlgn="base">
              <a:buFont typeface="Arial" panose="020B0604020202020204" pitchFamily="34" charset="0"/>
              <a:buChar char="•"/>
            </a:pPr>
            <a:r>
              <a:rPr lang="es-ES" sz="1600" b="1" i="0" dirty="0">
                <a:effectLst/>
              </a:rPr>
              <a:t>Creatividad</a:t>
            </a:r>
          </a:p>
          <a:p>
            <a:pPr algn="just" fontAlgn="base">
              <a:buFont typeface="Arial" panose="020B0604020202020204" pitchFamily="34" charset="0"/>
              <a:buChar char="•"/>
            </a:pPr>
            <a:r>
              <a:rPr lang="es-ES" sz="1600" b="1" i="0" dirty="0">
                <a:effectLst/>
              </a:rPr>
              <a:t>Comunicación</a:t>
            </a:r>
          </a:p>
          <a:p>
            <a:pPr algn="just" fontAlgn="base">
              <a:buFont typeface="Arial" panose="020B0604020202020204" pitchFamily="34" charset="0"/>
              <a:buChar char="•"/>
            </a:pPr>
            <a:r>
              <a:rPr lang="es-ES" sz="1600" b="1" i="0" dirty="0">
                <a:effectLst/>
              </a:rPr>
              <a:t>Colaboración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679866ED-3A34-CC6A-5850-BC61375B3CB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35384" y="3127112"/>
            <a:ext cx="2568418" cy="2521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28021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AutoShape 2" descr="Imagen de perfil de Maria Digna Abdala Pacheco. El estado es Ocupado. ">
            <a:extLst>
              <a:ext uri="{FF2B5EF4-FFF2-40B4-BE49-F238E27FC236}">
                <a16:creationId xmlns:a16="http://schemas.microsoft.com/office/drawing/2014/main" id="{93F52942-FD21-4584-A6ED-7CB18609CD3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L" sz="1600"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F4A94EC1-5A00-8784-1A15-84F2C57D6848}"/>
              </a:ext>
            </a:extLst>
          </p:cNvPr>
          <p:cNvSpPr txBox="1"/>
          <p:nvPr/>
        </p:nvSpPr>
        <p:spPr>
          <a:xfrm>
            <a:off x="1234421" y="6211669"/>
            <a:ext cx="972315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CL" sz="1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PIE: M</a:t>
            </a:r>
            <a:r>
              <a:rPr lang="es-CL" sz="1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odelo de autoevaluación continua de Resultados de Aprendizaje </a:t>
            </a:r>
          </a:p>
          <a:p>
            <a:pPr algn="ctr"/>
            <a:r>
              <a:rPr lang="es-CL" sz="1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 la asignatura de Razonamiento Lógico Matemático MAT-016 utilizando WIRIS en la plataforma virtual de aprendizaje MOODLE</a:t>
            </a:r>
            <a:endParaRPr lang="es-CL" sz="1400" b="1" dirty="0"/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14630B54-5503-26E1-3040-2CCABA1EB499}"/>
              </a:ext>
            </a:extLst>
          </p:cNvPr>
          <p:cNvSpPr/>
          <p:nvPr/>
        </p:nvSpPr>
        <p:spPr>
          <a:xfrm>
            <a:off x="16502" y="6211669"/>
            <a:ext cx="12175497" cy="45719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7" name="Imagen 6" descr="Imagen que contiene firmar, alimentos, calle, estacionado&#10;&#10;Descripción generada automáticamente">
            <a:extLst>
              <a:ext uri="{FF2B5EF4-FFF2-40B4-BE49-F238E27FC236}">
                <a16:creationId xmlns:a16="http://schemas.microsoft.com/office/drawing/2014/main" id="{3CFD708A-FD6D-A6F9-E8B8-4EF590DF07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774" y="331334"/>
            <a:ext cx="1039900" cy="1048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2AEAD48E-2329-CB59-4AC9-45DA6ABE49F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19" t="40871" r="21339" b="39798"/>
          <a:stretch/>
        </p:blipFill>
        <p:spPr>
          <a:xfrm>
            <a:off x="8034755" y="331334"/>
            <a:ext cx="3848712" cy="1048287"/>
          </a:xfrm>
          <a:prstGeom prst="rect">
            <a:avLst/>
          </a:prstGeom>
        </p:spPr>
      </p:pic>
      <p:sp>
        <p:nvSpPr>
          <p:cNvPr id="9" name="Rectángulo 8">
            <a:extLst>
              <a:ext uri="{FF2B5EF4-FFF2-40B4-BE49-F238E27FC236}">
                <a16:creationId xmlns:a16="http://schemas.microsoft.com/office/drawing/2014/main" id="{61CB0989-E0DF-F901-D9B8-8A66B0125814}"/>
              </a:ext>
            </a:extLst>
          </p:cNvPr>
          <p:cNvSpPr/>
          <p:nvPr/>
        </p:nvSpPr>
        <p:spPr>
          <a:xfrm>
            <a:off x="1579476" y="815009"/>
            <a:ext cx="6338477" cy="172278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6" name="Imagen 5" descr="Logotipo, Icono&#10;&#10;Descripción generada automáticamente">
            <a:extLst>
              <a:ext uri="{FF2B5EF4-FFF2-40B4-BE49-F238E27FC236}">
                <a16:creationId xmlns:a16="http://schemas.microsoft.com/office/drawing/2014/main" id="{CD2FDDE3-1C37-965E-870E-0D5CFCDB337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321" y="3735939"/>
            <a:ext cx="2990850" cy="1533525"/>
          </a:xfrm>
          <a:prstGeom prst="rect">
            <a:avLst/>
          </a:prstGeom>
        </p:spPr>
      </p:pic>
      <p:sp>
        <p:nvSpPr>
          <p:cNvPr id="10" name="Rectángulo 9">
            <a:extLst>
              <a:ext uri="{FF2B5EF4-FFF2-40B4-BE49-F238E27FC236}">
                <a16:creationId xmlns:a16="http://schemas.microsoft.com/office/drawing/2014/main" id="{D371514D-2A1E-A6D4-A948-4117A9C3258E}"/>
              </a:ext>
            </a:extLst>
          </p:cNvPr>
          <p:cNvSpPr/>
          <p:nvPr/>
        </p:nvSpPr>
        <p:spPr>
          <a:xfrm>
            <a:off x="507321" y="1507726"/>
            <a:ext cx="11207601" cy="122359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ES" b="1" i="0" dirty="0">
                <a:solidFill>
                  <a:srgbClr val="000000"/>
                </a:solidFill>
                <a:effectLst/>
              </a:rPr>
              <a:t>La plataforma Moodle es un sistema de gestión de la enseñanza diseñado para crear y gestionar espacios de aprendizaje online adaptados a las necesidades de profesores, estudiantes y administradores.</a:t>
            </a:r>
            <a:endParaRPr lang="es-CL" b="1" dirty="0"/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4E1FBE34-AE9F-36D4-7FD6-F31FD79109FA}"/>
              </a:ext>
            </a:extLst>
          </p:cNvPr>
          <p:cNvSpPr/>
          <p:nvPr/>
        </p:nvSpPr>
        <p:spPr>
          <a:xfrm>
            <a:off x="2417495" y="2879785"/>
            <a:ext cx="5500458" cy="52322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ES" sz="1600" b="1" i="0" dirty="0">
                <a:solidFill>
                  <a:srgbClr val="202124"/>
                </a:solidFill>
                <a:effectLst/>
              </a:rPr>
              <a:t>Un </a:t>
            </a:r>
            <a:r>
              <a:rPr lang="es-ES" sz="1600" b="1" i="0" dirty="0">
                <a:solidFill>
                  <a:srgbClr val="FF0000"/>
                </a:solidFill>
                <a:effectLst/>
              </a:rPr>
              <a:t>medio</a:t>
            </a:r>
            <a:r>
              <a:rPr lang="es-ES" sz="1600" b="1" i="0" dirty="0">
                <a:solidFill>
                  <a:srgbClr val="202124"/>
                </a:solidFill>
                <a:effectLst/>
              </a:rPr>
              <a:t> de información de contenidos educativos</a:t>
            </a:r>
            <a:endParaRPr lang="es-CL" sz="1600" dirty="0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50CAB264-143A-1259-085B-C854D456EB2A}"/>
              </a:ext>
            </a:extLst>
          </p:cNvPr>
          <p:cNvSpPr/>
          <p:nvPr/>
        </p:nvSpPr>
        <p:spPr>
          <a:xfrm>
            <a:off x="3193371" y="3580226"/>
            <a:ext cx="5500458" cy="52322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ES" sz="1600" b="1" dirty="0">
                <a:solidFill>
                  <a:srgbClr val="202124"/>
                </a:solidFill>
              </a:rPr>
              <a:t>Es un </a:t>
            </a:r>
            <a:r>
              <a:rPr lang="es-ES" sz="1600" b="1" dirty="0">
                <a:solidFill>
                  <a:srgbClr val="FF0000"/>
                </a:solidFill>
              </a:rPr>
              <a:t>espacio</a:t>
            </a:r>
            <a:r>
              <a:rPr lang="es-ES" sz="1600" b="1" dirty="0">
                <a:solidFill>
                  <a:srgbClr val="202124"/>
                </a:solidFill>
              </a:rPr>
              <a:t> de comunicación y colaboración</a:t>
            </a:r>
            <a:endParaRPr lang="es-CL" sz="1600" dirty="0"/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D6230EDC-7065-B39E-53A7-0C6BE6F8F1DD}"/>
              </a:ext>
            </a:extLst>
          </p:cNvPr>
          <p:cNvSpPr/>
          <p:nvPr/>
        </p:nvSpPr>
        <p:spPr>
          <a:xfrm>
            <a:off x="3590312" y="4261994"/>
            <a:ext cx="5500458" cy="52322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ES" sz="1600" b="1" dirty="0">
                <a:solidFill>
                  <a:srgbClr val="202124"/>
                </a:solidFill>
              </a:rPr>
              <a:t>Posee </a:t>
            </a:r>
            <a:r>
              <a:rPr lang="es-ES" sz="1600" b="1" dirty="0">
                <a:solidFill>
                  <a:srgbClr val="FF0000"/>
                </a:solidFill>
              </a:rPr>
              <a:t>herramientas</a:t>
            </a:r>
            <a:r>
              <a:rPr lang="es-ES" sz="1600" b="1" dirty="0">
                <a:solidFill>
                  <a:srgbClr val="202124"/>
                </a:solidFill>
              </a:rPr>
              <a:t> que favorecen el aprendizaje online</a:t>
            </a:r>
            <a:endParaRPr lang="es-CL" sz="1600" dirty="0"/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466DACDB-CD97-6A4C-CD30-22B4B20FA101}"/>
              </a:ext>
            </a:extLst>
          </p:cNvPr>
          <p:cNvSpPr/>
          <p:nvPr/>
        </p:nvSpPr>
        <p:spPr>
          <a:xfrm>
            <a:off x="3193371" y="4952354"/>
            <a:ext cx="5500458" cy="52322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ES" sz="1600" b="1" dirty="0">
                <a:solidFill>
                  <a:srgbClr val="FF0000"/>
                </a:solidFill>
              </a:rPr>
              <a:t>Monitorea</a:t>
            </a:r>
            <a:r>
              <a:rPr lang="es-ES" sz="1600" b="1" dirty="0">
                <a:solidFill>
                  <a:srgbClr val="202124"/>
                </a:solidFill>
              </a:rPr>
              <a:t> el progreso y la participación de los estudiantes</a:t>
            </a:r>
            <a:endParaRPr lang="es-CL" sz="1600" dirty="0"/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id="{C44881EE-0CEC-6E48-12DE-26ACBEC3EE54}"/>
              </a:ext>
            </a:extLst>
          </p:cNvPr>
          <p:cNvSpPr/>
          <p:nvPr/>
        </p:nvSpPr>
        <p:spPr>
          <a:xfrm>
            <a:off x="2417495" y="5634122"/>
            <a:ext cx="5500458" cy="52322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ES" sz="1600" b="1" dirty="0">
                <a:solidFill>
                  <a:srgbClr val="FF0000"/>
                </a:solidFill>
              </a:rPr>
              <a:t>Comunicación</a:t>
            </a:r>
            <a:r>
              <a:rPr lang="es-ES" sz="1600" b="1" dirty="0">
                <a:solidFill>
                  <a:srgbClr val="202124"/>
                </a:solidFill>
              </a:rPr>
              <a:t> continua entre todos los participantes (foros)</a:t>
            </a:r>
            <a:endParaRPr lang="es-CL" sz="1600" dirty="0"/>
          </a:p>
        </p:txBody>
      </p:sp>
    </p:spTree>
    <p:extLst>
      <p:ext uri="{BB962C8B-B14F-4D97-AF65-F5344CB8AC3E}">
        <p14:creationId xmlns:p14="http://schemas.microsoft.com/office/powerpoint/2010/main" val="23171192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AutoShape 2" descr="Imagen de perfil de Maria Digna Abdala Pacheco. El estado es Ocupado. ">
            <a:extLst>
              <a:ext uri="{FF2B5EF4-FFF2-40B4-BE49-F238E27FC236}">
                <a16:creationId xmlns:a16="http://schemas.microsoft.com/office/drawing/2014/main" id="{93F52942-FD21-4584-A6ED-7CB18609CD3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L"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F4A94EC1-5A00-8784-1A15-84F2C57D6848}"/>
              </a:ext>
            </a:extLst>
          </p:cNvPr>
          <p:cNvSpPr txBox="1"/>
          <p:nvPr/>
        </p:nvSpPr>
        <p:spPr>
          <a:xfrm>
            <a:off x="1234421" y="6211669"/>
            <a:ext cx="972315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CL" sz="1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PIE: M</a:t>
            </a:r>
            <a:r>
              <a:rPr lang="es-CL" sz="1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odelo de autoevaluación continua de Resultados de Aprendizaje </a:t>
            </a:r>
          </a:p>
          <a:p>
            <a:pPr algn="ctr"/>
            <a:r>
              <a:rPr lang="es-CL" sz="1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 la asignatura de Razonamiento Lógico Matemático MAT-016 utilizando WIRIS en la plataforma virtual de aprendizaje MOODLE</a:t>
            </a:r>
            <a:endParaRPr lang="es-CL" sz="1400" b="1" dirty="0"/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14630B54-5503-26E1-3040-2CCABA1EB499}"/>
              </a:ext>
            </a:extLst>
          </p:cNvPr>
          <p:cNvSpPr/>
          <p:nvPr/>
        </p:nvSpPr>
        <p:spPr>
          <a:xfrm>
            <a:off x="16502" y="6211669"/>
            <a:ext cx="12175497" cy="45719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7" name="Imagen 6" descr="Imagen que contiene firmar, alimentos, calle, estacionado&#10;&#10;Descripción generada automáticamente">
            <a:extLst>
              <a:ext uri="{FF2B5EF4-FFF2-40B4-BE49-F238E27FC236}">
                <a16:creationId xmlns:a16="http://schemas.microsoft.com/office/drawing/2014/main" id="{3CFD708A-FD6D-A6F9-E8B8-4EF590DF07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774" y="331334"/>
            <a:ext cx="1039900" cy="1048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2AEAD48E-2329-CB59-4AC9-45DA6ABE49F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19" t="40871" r="21339" b="39798"/>
          <a:stretch/>
        </p:blipFill>
        <p:spPr>
          <a:xfrm>
            <a:off x="8034755" y="331334"/>
            <a:ext cx="3848712" cy="1048287"/>
          </a:xfrm>
          <a:prstGeom prst="rect">
            <a:avLst/>
          </a:prstGeom>
        </p:spPr>
      </p:pic>
      <p:sp>
        <p:nvSpPr>
          <p:cNvPr id="9" name="Rectángulo 8">
            <a:extLst>
              <a:ext uri="{FF2B5EF4-FFF2-40B4-BE49-F238E27FC236}">
                <a16:creationId xmlns:a16="http://schemas.microsoft.com/office/drawing/2014/main" id="{61CB0989-E0DF-F901-D9B8-8A66B0125814}"/>
              </a:ext>
            </a:extLst>
          </p:cNvPr>
          <p:cNvSpPr/>
          <p:nvPr/>
        </p:nvSpPr>
        <p:spPr>
          <a:xfrm>
            <a:off x="1579476" y="815009"/>
            <a:ext cx="6338477" cy="172278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4" name="Imagen 3" descr="Un dibujo de un perro&#10;&#10;Descripción generada automáticamente con confianza media">
            <a:extLst>
              <a:ext uri="{FF2B5EF4-FFF2-40B4-BE49-F238E27FC236}">
                <a16:creationId xmlns:a16="http://schemas.microsoft.com/office/drawing/2014/main" id="{CC66E9CB-D453-61CE-02E4-6A9CED67706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413" y="3747878"/>
            <a:ext cx="2500674" cy="872992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F71AADF2-EBF9-59D1-7348-EED469EBB895}"/>
              </a:ext>
            </a:extLst>
          </p:cNvPr>
          <p:cNvSpPr txBox="1"/>
          <p:nvPr/>
        </p:nvSpPr>
        <p:spPr>
          <a:xfrm>
            <a:off x="696413" y="1798984"/>
            <a:ext cx="11187054" cy="64633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s-ES" b="1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Es una herramienta avanzada de cálculo y evaluación para la educación matemática que se integra con las plataformas educacionales basadas en Internet de uso más común como Moodle</a:t>
            </a:r>
            <a:endParaRPr lang="es-CL" b="1" dirty="0"/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F3D153E5-BF87-7057-01D1-15676854F7E9}"/>
              </a:ext>
            </a:extLst>
          </p:cNvPr>
          <p:cNvSpPr txBox="1"/>
          <p:nvPr/>
        </p:nvSpPr>
        <p:spPr>
          <a:xfrm>
            <a:off x="727103" y="2564814"/>
            <a:ext cx="11187054" cy="60753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lvl="0" algn="just">
              <a:lnSpc>
                <a:spcPct val="107000"/>
              </a:lnSpc>
            </a:pPr>
            <a:r>
              <a:rPr lang="es-CL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Crea evaluaciones con </a:t>
            </a:r>
            <a:r>
              <a:rPr lang="es-CL" sz="1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parámetros aleatorios y dinámica</a:t>
            </a:r>
            <a:r>
              <a:rPr lang="es-CL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de manera tal que cuando el estudiante repite la evaluación, los parámetros son distintos, lo que hace que cada pregunta sea distinta, por tanto. fortalece su aprendizaje 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595583E1-A459-3E8E-AD31-C8580D003F44}"/>
              </a:ext>
            </a:extLst>
          </p:cNvPr>
          <p:cNvSpPr txBox="1"/>
          <p:nvPr/>
        </p:nvSpPr>
        <p:spPr>
          <a:xfrm>
            <a:off x="696412" y="5528008"/>
            <a:ext cx="11217743" cy="60753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lvl="0" algn="just">
              <a:lnSpc>
                <a:spcPct val="107000"/>
              </a:lnSpc>
              <a:spcAft>
                <a:spcPts val="800"/>
              </a:spcAft>
            </a:pPr>
            <a:r>
              <a:rPr lang="es-CL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Asegura la </a:t>
            </a:r>
            <a:r>
              <a:rPr lang="es-CL" sz="1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comprensión</a:t>
            </a:r>
            <a:r>
              <a:rPr lang="es-CL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de los conceptos claves o esenciales por parte de los estudiantes, brindándoles la capacidad de </a:t>
            </a:r>
            <a:r>
              <a:rPr lang="es-CL" sz="1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explicar su razonamiento y recibir retroalimentación </a:t>
            </a:r>
            <a:r>
              <a:rPr lang="es-CL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paso a paso y personalizada sobre sus respuestas.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94A53A07-5C3B-8611-9820-F7A409E85BD0}"/>
              </a:ext>
            </a:extLst>
          </p:cNvPr>
          <p:cNvSpPr txBox="1"/>
          <p:nvPr/>
        </p:nvSpPr>
        <p:spPr>
          <a:xfrm>
            <a:off x="3538328" y="3342760"/>
            <a:ext cx="8375827" cy="60753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lvl="0" algn="just">
              <a:lnSpc>
                <a:spcPct val="107000"/>
              </a:lnSpc>
            </a:pPr>
            <a:r>
              <a:rPr lang="es-CL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Utiliza un </a:t>
            </a:r>
            <a:r>
              <a:rPr lang="es-CL" sz="1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editor de ecuación </a:t>
            </a:r>
            <a:r>
              <a:rPr lang="es-CL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propio que facilita la escritura del lenguaje matemático, del cual hoy día MOODLE no dispone.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DF821615-1969-BDAE-7E72-E44A59608E58}"/>
              </a:ext>
            </a:extLst>
          </p:cNvPr>
          <p:cNvSpPr txBox="1"/>
          <p:nvPr/>
        </p:nvSpPr>
        <p:spPr>
          <a:xfrm>
            <a:off x="4134676" y="4079491"/>
            <a:ext cx="7779479" cy="60753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lvl="0" algn="just">
              <a:lnSpc>
                <a:spcPct val="107000"/>
              </a:lnSpc>
            </a:pPr>
            <a:r>
              <a:rPr lang="es-CL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Utiliza </a:t>
            </a:r>
            <a:r>
              <a:rPr lang="es-CL" sz="1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herramienta de gráficos </a:t>
            </a:r>
            <a:r>
              <a:rPr lang="es-CL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para evaluar la comprensión de los estudiantes de las representaciones de funciones. 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820112AE-01D9-6F10-4EE5-C67D1EF8C98A}"/>
              </a:ext>
            </a:extLst>
          </p:cNvPr>
          <p:cNvSpPr txBox="1"/>
          <p:nvPr/>
        </p:nvSpPr>
        <p:spPr>
          <a:xfrm>
            <a:off x="3538328" y="4816222"/>
            <a:ext cx="8375827" cy="60753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07000"/>
              </a:lnSpc>
              <a:buFont typeface="Calibri" panose="020F0502020204030204" pitchFamily="34" charset="0"/>
              <a:buChar char="-"/>
            </a:pPr>
            <a:r>
              <a:rPr lang="es-CL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Minimiza las trampas con el uso de variables aleatorias y asegura que cada estudiante de la clase tenga una evaluación diferente. </a:t>
            </a:r>
          </a:p>
        </p:txBody>
      </p:sp>
    </p:spTree>
    <p:extLst>
      <p:ext uri="{BB962C8B-B14F-4D97-AF65-F5344CB8AC3E}">
        <p14:creationId xmlns:p14="http://schemas.microsoft.com/office/powerpoint/2010/main" val="24503272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AutoShape 2" descr="Imagen de perfil de Maria Digna Abdala Pacheco. El estado es Ocupado. ">
            <a:extLst>
              <a:ext uri="{FF2B5EF4-FFF2-40B4-BE49-F238E27FC236}">
                <a16:creationId xmlns:a16="http://schemas.microsoft.com/office/drawing/2014/main" id="{93F52942-FD21-4584-A6ED-7CB18609CD3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L"/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14630B54-5503-26E1-3040-2CCABA1EB499}"/>
              </a:ext>
            </a:extLst>
          </p:cNvPr>
          <p:cNvSpPr/>
          <p:nvPr/>
        </p:nvSpPr>
        <p:spPr>
          <a:xfrm>
            <a:off x="16502" y="6211669"/>
            <a:ext cx="12175497" cy="45719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7" name="Imagen 6" descr="Imagen que contiene firmar, alimentos, calle, estacionado&#10;&#10;Descripción generada automáticamente">
            <a:extLst>
              <a:ext uri="{FF2B5EF4-FFF2-40B4-BE49-F238E27FC236}">
                <a16:creationId xmlns:a16="http://schemas.microsoft.com/office/drawing/2014/main" id="{3CFD708A-FD6D-A6F9-E8B8-4EF590DF07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774" y="331334"/>
            <a:ext cx="1039900" cy="1048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2AEAD48E-2329-CB59-4AC9-45DA6ABE49F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19" t="40871" r="21339" b="39798"/>
          <a:stretch/>
        </p:blipFill>
        <p:spPr>
          <a:xfrm>
            <a:off x="8034755" y="331334"/>
            <a:ext cx="3848712" cy="1048287"/>
          </a:xfrm>
          <a:prstGeom prst="rect">
            <a:avLst/>
          </a:prstGeom>
        </p:spPr>
      </p:pic>
      <p:sp>
        <p:nvSpPr>
          <p:cNvPr id="9" name="Rectángulo 8">
            <a:extLst>
              <a:ext uri="{FF2B5EF4-FFF2-40B4-BE49-F238E27FC236}">
                <a16:creationId xmlns:a16="http://schemas.microsoft.com/office/drawing/2014/main" id="{61CB0989-E0DF-F901-D9B8-8A66B0125814}"/>
              </a:ext>
            </a:extLst>
          </p:cNvPr>
          <p:cNvSpPr/>
          <p:nvPr/>
        </p:nvSpPr>
        <p:spPr>
          <a:xfrm>
            <a:off x="1579476" y="815009"/>
            <a:ext cx="6338477" cy="172278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F6880E4F-95DB-E89A-5365-7F9B68CA11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03931" y="2942927"/>
            <a:ext cx="8665295" cy="2097769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DE93B3B4-D181-088A-6CF9-5175069ED647}"/>
              </a:ext>
            </a:extLst>
          </p:cNvPr>
          <p:cNvSpPr txBox="1"/>
          <p:nvPr/>
        </p:nvSpPr>
        <p:spPr>
          <a:xfrm>
            <a:off x="2191044" y="1191243"/>
            <a:ext cx="51153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3200" b="1" dirty="0">
                <a:solidFill>
                  <a:srgbClr val="006666"/>
                </a:solidFill>
              </a:rPr>
              <a:t>PROYECTO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7D3DC4EC-96A3-5322-67F2-5231916CC79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2774" y="2609000"/>
            <a:ext cx="2720423" cy="2561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34712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AutoShape 2" descr="Imagen de perfil de Maria Digna Abdala Pacheco. El estado es Ocupado. ">
            <a:extLst>
              <a:ext uri="{FF2B5EF4-FFF2-40B4-BE49-F238E27FC236}">
                <a16:creationId xmlns:a16="http://schemas.microsoft.com/office/drawing/2014/main" id="{93F52942-FD21-4584-A6ED-7CB18609CD3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L" sz="1600"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F4A94EC1-5A00-8784-1A15-84F2C57D6848}"/>
              </a:ext>
            </a:extLst>
          </p:cNvPr>
          <p:cNvSpPr txBox="1"/>
          <p:nvPr/>
        </p:nvSpPr>
        <p:spPr>
          <a:xfrm>
            <a:off x="1234421" y="6211669"/>
            <a:ext cx="972315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CL" sz="1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PIE: M</a:t>
            </a:r>
            <a:r>
              <a:rPr lang="es-CL" sz="1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odelo de autoevaluación continua de Resultados de Aprendizaje </a:t>
            </a:r>
          </a:p>
          <a:p>
            <a:pPr algn="ctr"/>
            <a:r>
              <a:rPr lang="es-CL" sz="1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 la asignatura de Razonamiento Lógico Matemático MAT-016 utilizando WIRIS en la plataforma virtual de aprendizaje MOODLE</a:t>
            </a:r>
            <a:endParaRPr lang="es-CL" sz="1400" b="1" dirty="0"/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14630B54-5503-26E1-3040-2CCABA1EB499}"/>
              </a:ext>
            </a:extLst>
          </p:cNvPr>
          <p:cNvSpPr/>
          <p:nvPr/>
        </p:nvSpPr>
        <p:spPr>
          <a:xfrm>
            <a:off x="16502" y="6211669"/>
            <a:ext cx="12175497" cy="45719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7" name="Imagen 6" descr="Imagen que contiene firmar, alimentos, calle, estacionado&#10;&#10;Descripción generada automáticamente">
            <a:extLst>
              <a:ext uri="{FF2B5EF4-FFF2-40B4-BE49-F238E27FC236}">
                <a16:creationId xmlns:a16="http://schemas.microsoft.com/office/drawing/2014/main" id="{3CFD708A-FD6D-A6F9-E8B8-4EF590DF07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774" y="331334"/>
            <a:ext cx="1039900" cy="1048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2AEAD48E-2329-CB59-4AC9-45DA6ABE49F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19" t="40871" r="21339" b="39798"/>
          <a:stretch/>
        </p:blipFill>
        <p:spPr>
          <a:xfrm>
            <a:off x="8034755" y="331334"/>
            <a:ext cx="3848712" cy="1048287"/>
          </a:xfrm>
          <a:prstGeom prst="rect">
            <a:avLst/>
          </a:prstGeom>
        </p:spPr>
      </p:pic>
      <p:sp>
        <p:nvSpPr>
          <p:cNvPr id="9" name="Rectángulo 8">
            <a:extLst>
              <a:ext uri="{FF2B5EF4-FFF2-40B4-BE49-F238E27FC236}">
                <a16:creationId xmlns:a16="http://schemas.microsoft.com/office/drawing/2014/main" id="{61CB0989-E0DF-F901-D9B8-8A66B0125814}"/>
              </a:ext>
            </a:extLst>
          </p:cNvPr>
          <p:cNvSpPr/>
          <p:nvPr/>
        </p:nvSpPr>
        <p:spPr>
          <a:xfrm>
            <a:off x="1579476" y="815009"/>
            <a:ext cx="6338477" cy="172278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5B079C3C-165E-3F26-9531-6622146740CE}"/>
              </a:ext>
            </a:extLst>
          </p:cNvPr>
          <p:cNvSpPr txBox="1"/>
          <p:nvPr/>
        </p:nvSpPr>
        <p:spPr>
          <a:xfrm>
            <a:off x="1928736" y="1173241"/>
            <a:ext cx="51696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3200" b="1" dirty="0">
                <a:solidFill>
                  <a:srgbClr val="006666"/>
                </a:solidFill>
              </a:rPr>
              <a:t>OBJETIVOS 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ED12B23F-7E72-B406-0A1C-58E909AAE822}"/>
              </a:ext>
            </a:extLst>
          </p:cNvPr>
          <p:cNvSpPr txBox="1"/>
          <p:nvPr/>
        </p:nvSpPr>
        <p:spPr>
          <a:xfrm>
            <a:off x="270369" y="1882228"/>
            <a:ext cx="11613098" cy="107087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457200">
              <a:lnSpc>
                <a:spcPct val="107000"/>
              </a:lnSpc>
              <a:spcAft>
                <a:spcPts val="800"/>
              </a:spcAft>
            </a:pPr>
            <a:r>
              <a:rPr lang="es-CL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Objetivo General: </a:t>
            </a:r>
          </a:p>
          <a:p>
            <a:pPr marL="457200">
              <a:lnSpc>
                <a:spcPct val="107000"/>
              </a:lnSpc>
              <a:spcAft>
                <a:spcPts val="800"/>
              </a:spcAft>
            </a:pPr>
            <a:r>
              <a:rPr lang="es-CL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Desarrollar un modelo de autoevaluación continua de Resultados de Aprendizaje en la asignatura de Razonamiento Lógico Matemático (MAT-016) utilizando WIRIS en la plataforma virtual de aprendizaje MOODLE.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5B5DF0E4-585B-3D1F-A472-800D217E5C3E}"/>
              </a:ext>
            </a:extLst>
          </p:cNvPr>
          <p:cNvSpPr txBox="1"/>
          <p:nvPr/>
        </p:nvSpPr>
        <p:spPr>
          <a:xfrm>
            <a:off x="7804537" y="4278982"/>
            <a:ext cx="4078930" cy="176400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457200" algn="just">
              <a:lnSpc>
                <a:spcPct val="107000"/>
              </a:lnSpc>
              <a:spcAft>
                <a:spcPts val="800"/>
              </a:spcAft>
            </a:pPr>
            <a:r>
              <a:rPr lang="es-CL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Objetivo Específico 3:</a:t>
            </a:r>
          </a:p>
          <a:p>
            <a:pPr marL="457200" algn="just">
              <a:lnSpc>
                <a:spcPct val="107000"/>
              </a:lnSpc>
              <a:spcAft>
                <a:spcPts val="800"/>
              </a:spcAft>
            </a:pPr>
            <a:r>
              <a:rPr lang="es-CL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Implementar, por resultados de Aprendizaje, los ejercicios matemáticos utilizando WIRIS en la plataforma virtual de aprendizaje MOODLE en la asignatura de Razonamiento Lógico Matemático.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F3EEB29B-5A68-BB17-872A-1F7453F1A1C6}"/>
              </a:ext>
            </a:extLst>
          </p:cNvPr>
          <p:cNvSpPr txBox="1"/>
          <p:nvPr/>
        </p:nvSpPr>
        <p:spPr>
          <a:xfrm>
            <a:off x="270369" y="3184834"/>
            <a:ext cx="3706786" cy="202747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457200">
              <a:lnSpc>
                <a:spcPct val="107000"/>
              </a:lnSpc>
              <a:spcAft>
                <a:spcPts val="800"/>
              </a:spcAft>
            </a:pPr>
            <a:r>
              <a:rPr lang="es-CL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Objetivo Específico 1:</a:t>
            </a:r>
          </a:p>
          <a:p>
            <a:pPr marL="457200" algn="just">
              <a:lnSpc>
                <a:spcPct val="107000"/>
              </a:lnSpc>
              <a:spcAft>
                <a:spcPts val="800"/>
              </a:spcAft>
            </a:pPr>
            <a:r>
              <a:rPr lang="es-CL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Elaborar una tabla de especificaciones de criterios de evaluación para cada uno de los Resultados de Aprendizaje definidos en el programa de la asignatura de Razonamiento Lógico Matemático.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6ABB649A-EA6E-698F-8943-C1A2D7C20695}"/>
              </a:ext>
            </a:extLst>
          </p:cNvPr>
          <p:cNvSpPr txBox="1"/>
          <p:nvPr/>
        </p:nvSpPr>
        <p:spPr>
          <a:xfrm>
            <a:off x="4195049" y="3715306"/>
            <a:ext cx="3391593" cy="202747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457200" algn="just">
              <a:lnSpc>
                <a:spcPct val="107000"/>
              </a:lnSpc>
              <a:spcAft>
                <a:spcPts val="800"/>
              </a:spcAft>
            </a:pPr>
            <a:r>
              <a:rPr lang="es-CL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Objetivo Específico 2:</a:t>
            </a:r>
          </a:p>
          <a:p>
            <a:pPr marL="457200" algn="just">
              <a:lnSpc>
                <a:spcPct val="107000"/>
              </a:lnSpc>
              <a:spcAft>
                <a:spcPts val="800"/>
              </a:spcAft>
            </a:pPr>
            <a:r>
              <a:rPr lang="es-CL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Construir ejercicios matemáticos de distinto tipo y dificultad para cada uno de los criterios de evaluación establecidos en la asignatura de Razonamiento Lógico Matemático.</a:t>
            </a:r>
          </a:p>
        </p:txBody>
      </p:sp>
    </p:spTree>
    <p:extLst>
      <p:ext uri="{BB962C8B-B14F-4D97-AF65-F5344CB8AC3E}">
        <p14:creationId xmlns:p14="http://schemas.microsoft.com/office/powerpoint/2010/main" val="20611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AutoShape 2" descr="Imagen de perfil de Maria Digna Abdala Pacheco. El estado es Ocupado. ">
            <a:extLst>
              <a:ext uri="{FF2B5EF4-FFF2-40B4-BE49-F238E27FC236}">
                <a16:creationId xmlns:a16="http://schemas.microsoft.com/office/drawing/2014/main" id="{93F52942-FD21-4584-A6ED-7CB18609CD3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L"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F4A94EC1-5A00-8784-1A15-84F2C57D6848}"/>
              </a:ext>
            </a:extLst>
          </p:cNvPr>
          <p:cNvSpPr txBox="1"/>
          <p:nvPr/>
        </p:nvSpPr>
        <p:spPr>
          <a:xfrm>
            <a:off x="1234421" y="6211669"/>
            <a:ext cx="972315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CL" sz="1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PIE: M</a:t>
            </a:r>
            <a:r>
              <a:rPr lang="es-CL" sz="1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odelo de autoevaluación continua de Resultados de Aprendizaje </a:t>
            </a:r>
          </a:p>
          <a:p>
            <a:pPr algn="ctr"/>
            <a:r>
              <a:rPr lang="es-CL" sz="1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 la asignatura de Razonamiento Lógico Matemático MAT-016 utilizando WIRIS en la plataforma virtual de aprendizaje MOODLE</a:t>
            </a:r>
            <a:endParaRPr lang="es-CL" sz="1400" b="1" dirty="0"/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14630B54-5503-26E1-3040-2CCABA1EB499}"/>
              </a:ext>
            </a:extLst>
          </p:cNvPr>
          <p:cNvSpPr/>
          <p:nvPr/>
        </p:nvSpPr>
        <p:spPr>
          <a:xfrm>
            <a:off x="16502" y="6211669"/>
            <a:ext cx="12175497" cy="45719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6" name="Imagen 1" descr="Imagen que contiene firmar, alimentos, calle, estacionado&#10;&#10;Descripción generada automáticamente">
            <a:extLst>
              <a:ext uri="{FF2B5EF4-FFF2-40B4-BE49-F238E27FC236}">
                <a16:creationId xmlns:a16="http://schemas.microsoft.com/office/drawing/2014/main" id="{3E67CE1D-FBB2-4D97-3C8A-3A7F18711D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774" y="331334"/>
            <a:ext cx="1039900" cy="1048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F2B03AF5-06F0-6AA8-5456-E54EA1DF585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19" t="40871" r="21339" b="39798"/>
          <a:stretch/>
        </p:blipFill>
        <p:spPr>
          <a:xfrm>
            <a:off x="8034755" y="331334"/>
            <a:ext cx="3848712" cy="1048287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4D50ADC7-C4B4-D748-E2C6-2871424E8285}"/>
              </a:ext>
            </a:extLst>
          </p:cNvPr>
          <p:cNvSpPr/>
          <p:nvPr/>
        </p:nvSpPr>
        <p:spPr>
          <a:xfrm>
            <a:off x="1579476" y="815009"/>
            <a:ext cx="6338477" cy="172278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A3C3ECD3-8FD7-6F78-133E-5D1BB79BAF95}"/>
              </a:ext>
            </a:extLst>
          </p:cNvPr>
          <p:cNvSpPr txBox="1"/>
          <p:nvPr/>
        </p:nvSpPr>
        <p:spPr>
          <a:xfrm>
            <a:off x="348927" y="1596508"/>
            <a:ext cx="11189345" cy="107087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457200">
              <a:lnSpc>
                <a:spcPct val="107000"/>
              </a:lnSpc>
              <a:spcAft>
                <a:spcPts val="800"/>
              </a:spcAft>
            </a:pPr>
            <a:r>
              <a:rPr lang="es-CL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Objetivo Específico 1:</a:t>
            </a:r>
          </a:p>
          <a:p>
            <a:pPr marL="457200" algn="just">
              <a:lnSpc>
                <a:spcPct val="107000"/>
              </a:lnSpc>
              <a:spcAft>
                <a:spcPts val="800"/>
              </a:spcAft>
            </a:pPr>
            <a:r>
              <a:rPr lang="es-CL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Elaborar una tabla de especificaciones de criterios de evaluación para cada uno de los Resultados de Aprendizaje definidos en el programa de la asignatura de Razonamiento Lógico Matemático.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FAB6DD3B-1021-7B01-D5A6-2D053A7C76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8927" y="2774480"/>
            <a:ext cx="8251033" cy="3330087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6767934B-B2B2-E862-22FA-F3F57642437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13003" y="2909286"/>
            <a:ext cx="987711" cy="1413944"/>
          </a:xfrm>
          <a:prstGeom prst="rect">
            <a:avLst/>
          </a:prstGeom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864644CA-E359-0935-484A-1F4D28C8A3C0}"/>
              </a:ext>
            </a:extLst>
          </p:cNvPr>
          <p:cNvSpPr txBox="1"/>
          <p:nvPr/>
        </p:nvSpPr>
        <p:spPr>
          <a:xfrm>
            <a:off x="8839199" y="4439523"/>
            <a:ext cx="304426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CL" b="1" dirty="0"/>
              <a:t>Cuántas preguntas por RA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L" b="1" dirty="0"/>
              <a:t>Nivel de dificultad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L" b="1" dirty="0"/>
              <a:t>Qué tipo de preguntas…</a:t>
            </a:r>
          </a:p>
        </p:txBody>
      </p:sp>
    </p:spTree>
    <p:extLst>
      <p:ext uri="{BB962C8B-B14F-4D97-AF65-F5344CB8AC3E}">
        <p14:creationId xmlns:p14="http://schemas.microsoft.com/office/powerpoint/2010/main" val="34150471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AutoShape 2" descr="Imagen de perfil de Maria Digna Abdala Pacheco. El estado es Ocupado. ">
            <a:extLst>
              <a:ext uri="{FF2B5EF4-FFF2-40B4-BE49-F238E27FC236}">
                <a16:creationId xmlns:a16="http://schemas.microsoft.com/office/drawing/2014/main" id="{93F52942-FD21-4584-A6ED-7CB18609CD3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L"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F4A94EC1-5A00-8784-1A15-84F2C57D6848}"/>
              </a:ext>
            </a:extLst>
          </p:cNvPr>
          <p:cNvSpPr txBox="1"/>
          <p:nvPr/>
        </p:nvSpPr>
        <p:spPr>
          <a:xfrm>
            <a:off x="1234421" y="6211669"/>
            <a:ext cx="972315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CL" sz="1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PIE: M</a:t>
            </a:r>
            <a:r>
              <a:rPr lang="es-CL" sz="1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odelo de autoevaluación continua de Resultados de Aprendizaje </a:t>
            </a:r>
          </a:p>
          <a:p>
            <a:pPr algn="ctr"/>
            <a:r>
              <a:rPr lang="es-CL" sz="1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 la asignatura de Razonamiento Lógico Matemático MAT-016 utilizando WIRIS en la plataforma virtual de aprendizaje MOODLE</a:t>
            </a:r>
            <a:endParaRPr lang="es-CL" sz="1400" b="1" dirty="0"/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14630B54-5503-26E1-3040-2CCABA1EB499}"/>
              </a:ext>
            </a:extLst>
          </p:cNvPr>
          <p:cNvSpPr/>
          <p:nvPr/>
        </p:nvSpPr>
        <p:spPr>
          <a:xfrm>
            <a:off x="16502" y="6211669"/>
            <a:ext cx="12175497" cy="45719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6" name="Imagen 1" descr="Imagen que contiene firmar, alimentos, calle, estacionado&#10;&#10;Descripción generada automáticamente">
            <a:extLst>
              <a:ext uri="{FF2B5EF4-FFF2-40B4-BE49-F238E27FC236}">
                <a16:creationId xmlns:a16="http://schemas.microsoft.com/office/drawing/2014/main" id="{3E67CE1D-FBB2-4D97-3C8A-3A7F18711D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774" y="331334"/>
            <a:ext cx="1039900" cy="1048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F2B03AF5-06F0-6AA8-5456-E54EA1DF585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19" t="40871" r="21339" b="39798"/>
          <a:stretch/>
        </p:blipFill>
        <p:spPr>
          <a:xfrm>
            <a:off x="8034755" y="331334"/>
            <a:ext cx="3848712" cy="1048287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4D50ADC7-C4B4-D748-E2C6-2871424E8285}"/>
              </a:ext>
            </a:extLst>
          </p:cNvPr>
          <p:cNvSpPr/>
          <p:nvPr/>
        </p:nvSpPr>
        <p:spPr>
          <a:xfrm>
            <a:off x="1579476" y="815009"/>
            <a:ext cx="6338477" cy="172278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5513FF26-17AA-0A73-5460-38B307880BD7}"/>
              </a:ext>
            </a:extLst>
          </p:cNvPr>
          <p:cNvSpPr txBox="1"/>
          <p:nvPr/>
        </p:nvSpPr>
        <p:spPr>
          <a:xfrm>
            <a:off x="477078" y="1596508"/>
            <a:ext cx="11237843" cy="107087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457200" algn="just">
              <a:lnSpc>
                <a:spcPct val="107000"/>
              </a:lnSpc>
              <a:spcAft>
                <a:spcPts val="800"/>
              </a:spcAft>
            </a:pPr>
            <a:r>
              <a:rPr lang="es-CL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Objetivo Específico 2:</a:t>
            </a:r>
          </a:p>
          <a:p>
            <a:pPr marL="457200" algn="just">
              <a:lnSpc>
                <a:spcPct val="107000"/>
              </a:lnSpc>
              <a:spcAft>
                <a:spcPts val="800"/>
              </a:spcAft>
            </a:pPr>
            <a:r>
              <a:rPr lang="es-CL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Construir ejercicios matemáticos de distinto tipo y dificultad para cada uno de los criterios de evaluación establecidos en la asignatura de Razonamiento Lógico Matemático.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D6708B49-0291-2EC0-DAC3-C4FE916F0004}"/>
              </a:ext>
            </a:extLst>
          </p:cNvPr>
          <p:cNvSpPr txBox="1"/>
          <p:nvPr/>
        </p:nvSpPr>
        <p:spPr>
          <a:xfrm>
            <a:off x="5864085" y="2943156"/>
            <a:ext cx="4757531" cy="646331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es-CL" b="1" dirty="0"/>
              <a:t>Capacitación “</a:t>
            </a:r>
            <a:r>
              <a:rPr lang="es-ES" sz="1800" b="1" i="0" u="none" strike="noStrike" baseline="0" dirty="0">
                <a:latin typeface="LMSans10-Bold"/>
              </a:rPr>
              <a:t>Taller de inducci</a:t>
            </a:r>
            <a:r>
              <a:rPr lang="es-ES" b="1" dirty="0">
                <a:latin typeface="LMSans10-Bold"/>
              </a:rPr>
              <a:t>ó</a:t>
            </a:r>
            <a:r>
              <a:rPr lang="es-ES" sz="1800" b="1" i="0" u="none" strike="noStrike" baseline="0" dirty="0">
                <a:latin typeface="LMSans10-Bold"/>
              </a:rPr>
              <a:t>n </a:t>
            </a:r>
            <a:r>
              <a:rPr lang="es-ES" sz="1800" b="1" i="0" u="none" strike="noStrike" baseline="0" dirty="0" err="1">
                <a:latin typeface="LMSans10-Bold"/>
              </a:rPr>
              <a:t>Wiris</a:t>
            </a:r>
            <a:r>
              <a:rPr lang="es-ES" sz="1800" b="1" i="0" u="none" strike="noStrike" baseline="0" dirty="0">
                <a:latin typeface="LMSans10-Bold"/>
              </a:rPr>
              <a:t> y Acompa</a:t>
            </a:r>
            <a:r>
              <a:rPr lang="es-ES" b="1" dirty="0">
                <a:latin typeface="LMSans10-Bold"/>
              </a:rPr>
              <a:t>ñ</a:t>
            </a:r>
            <a:r>
              <a:rPr lang="es-ES" sz="1800" b="1" i="0" u="none" strike="noStrike" baseline="0" dirty="0">
                <a:latin typeface="LMSans10-Bold"/>
              </a:rPr>
              <a:t>amiento </a:t>
            </a:r>
            <a:r>
              <a:rPr lang="pt-BR" sz="1800" b="1" i="0" u="none" strike="noStrike" baseline="0" dirty="0" err="1">
                <a:latin typeface="LMSans10-Bold"/>
              </a:rPr>
              <a:t>Universidad</a:t>
            </a:r>
            <a:r>
              <a:rPr lang="pt-BR" sz="1800" b="1" i="0" u="none" strike="noStrike" baseline="0" dirty="0">
                <a:latin typeface="LMSans10-Bold"/>
              </a:rPr>
              <a:t> de Santo Tom</a:t>
            </a:r>
            <a:r>
              <a:rPr lang="pt-BR" b="1" dirty="0">
                <a:latin typeface="LMSans10-Bold"/>
              </a:rPr>
              <a:t>á</a:t>
            </a:r>
            <a:r>
              <a:rPr lang="pt-BR" sz="1800" b="1" i="0" u="none" strike="noStrike" baseline="0" dirty="0">
                <a:latin typeface="LMSans10-Bold"/>
              </a:rPr>
              <a:t>s</a:t>
            </a:r>
            <a:r>
              <a:rPr lang="es-CL" b="1" dirty="0"/>
              <a:t> 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A614599F-9860-6044-72DA-427052B45A2B}"/>
              </a:ext>
            </a:extLst>
          </p:cNvPr>
          <p:cNvSpPr txBox="1"/>
          <p:nvPr/>
        </p:nvSpPr>
        <p:spPr>
          <a:xfrm>
            <a:off x="6523816" y="3800078"/>
            <a:ext cx="4757531" cy="646331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es-CL" b="1" dirty="0"/>
              <a:t>Complementar la tabla de especificaciones según tipo de preguntas 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43266556-0697-7823-95C9-52A80D951FAA}"/>
              </a:ext>
            </a:extLst>
          </p:cNvPr>
          <p:cNvSpPr txBox="1"/>
          <p:nvPr/>
        </p:nvSpPr>
        <p:spPr>
          <a:xfrm>
            <a:off x="6957390" y="4631961"/>
            <a:ext cx="4757531" cy="646331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l"/>
            <a:r>
              <a:rPr lang="es-CL" b="1" dirty="0"/>
              <a:t>Diseñar (programar) preguntas tipo </a:t>
            </a:r>
          </a:p>
          <a:p>
            <a:pPr algn="l"/>
            <a:endParaRPr lang="es-CL" b="1" dirty="0"/>
          </a:p>
        </p:txBody>
      </p:sp>
      <p:pic>
        <p:nvPicPr>
          <p:cNvPr id="12" name="Imagen 11" descr="Una persona con una laptop&#10;&#10;Descripción generada automáticamente con confianza media">
            <a:extLst>
              <a:ext uri="{FF2B5EF4-FFF2-40B4-BE49-F238E27FC236}">
                <a16:creationId xmlns:a16="http://schemas.microsoft.com/office/drawing/2014/main" id="{8DF06136-5392-FF89-6A41-B20189DF340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161" y="3905663"/>
            <a:ext cx="5153025" cy="1472293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D4270866-2F06-D7BC-DDC0-EBF5A9D5F97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400000">
            <a:off x="2591610" y="829088"/>
            <a:ext cx="1000125" cy="5153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56492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AutoShape 2" descr="Imagen de perfil de Maria Digna Abdala Pacheco. El estado es Ocupado. ">
            <a:extLst>
              <a:ext uri="{FF2B5EF4-FFF2-40B4-BE49-F238E27FC236}">
                <a16:creationId xmlns:a16="http://schemas.microsoft.com/office/drawing/2014/main" id="{93F52942-FD21-4584-A6ED-7CB18609CD3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L"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F4A94EC1-5A00-8784-1A15-84F2C57D6848}"/>
              </a:ext>
            </a:extLst>
          </p:cNvPr>
          <p:cNvSpPr txBox="1"/>
          <p:nvPr/>
        </p:nvSpPr>
        <p:spPr>
          <a:xfrm>
            <a:off x="1234421" y="6211669"/>
            <a:ext cx="972315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CL" sz="1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PIE: M</a:t>
            </a:r>
            <a:r>
              <a:rPr lang="es-CL" sz="1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odelo de autoevaluación continua de Resultados de Aprendizaje </a:t>
            </a:r>
          </a:p>
          <a:p>
            <a:pPr algn="ctr"/>
            <a:r>
              <a:rPr lang="es-CL" sz="1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 la asignatura de Razonamiento Lógico Matemático MAT-016 utilizando WIRIS en la plataforma virtual de aprendizaje MOODLE</a:t>
            </a:r>
            <a:endParaRPr lang="es-CL" sz="1400" b="1" dirty="0"/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14630B54-5503-26E1-3040-2CCABA1EB499}"/>
              </a:ext>
            </a:extLst>
          </p:cNvPr>
          <p:cNvSpPr/>
          <p:nvPr/>
        </p:nvSpPr>
        <p:spPr>
          <a:xfrm>
            <a:off x="16502" y="6211669"/>
            <a:ext cx="12175497" cy="45719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6" name="Imagen 1" descr="Imagen que contiene firmar, alimentos, calle, estacionado&#10;&#10;Descripción generada automáticamente">
            <a:extLst>
              <a:ext uri="{FF2B5EF4-FFF2-40B4-BE49-F238E27FC236}">
                <a16:creationId xmlns:a16="http://schemas.microsoft.com/office/drawing/2014/main" id="{3E67CE1D-FBB2-4D97-3C8A-3A7F18711D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774" y="331334"/>
            <a:ext cx="1039900" cy="1048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F2B03AF5-06F0-6AA8-5456-E54EA1DF585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19" t="40871" r="21339" b="39798"/>
          <a:stretch/>
        </p:blipFill>
        <p:spPr>
          <a:xfrm>
            <a:off x="8034755" y="331334"/>
            <a:ext cx="3848712" cy="1048287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4D50ADC7-C4B4-D748-E2C6-2871424E8285}"/>
              </a:ext>
            </a:extLst>
          </p:cNvPr>
          <p:cNvSpPr/>
          <p:nvPr/>
        </p:nvSpPr>
        <p:spPr>
          <a:xfrm>
            <a:off x="1579476" y="815009"/>
            <a:ext cx="6338477" cy="172278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BACB98B7-48ED-F3D8-64F5-0546A92843C5}"/>
              </a:ext>
            </a:extLst>
          </p:cNvPr>
          <p:cNvSpPr txBox="1"/>
          <p:nvPr/>
        </p:nvSpPr>
        <p:spPr>
          <a:xfrm>
            <a:off x="573093" y="1505531"/>
            <a:ext cx="11155081" cy="107087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457200" algn="just">
              <a:lnSpc>
                <a:spcPct val="107000"/>
              </a:lnSpc>
              <a:spcAft>
                <a:spcPts val="800"/>
              </a:spcAft>
            </a:pPr>
            <a:r>
              <a:rPr lang="es-CL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Objetivo Específico 3:</a:t>
            </a:r>
          </a:p>
          <a:p>
            <a:pPr marL="457200" algn="just">
              <a:lnSpc>
                <a:spcPct val="107000"/>
              </a:lnSpc>
              <a:spcAft>
                <a:spcPts val="800"/>
              </a:spcAft>
            </a:pPr>
            <a:r>
              <a:rPr lang="es-CL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Implementar, por resultados de Aprendizaje, los ejercicios matemáticos utilizando WIRIS en la plataforma virtual de aprendizaje MOODLE en la asignatura de Razonamiento Lógico Matemático.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DEC926A2-F9DB-E2C8-6987-2A3F97FD684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0758" y="2758909"/>
            <a:ext cx="6254198" cy="3284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31328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F4A94EC1-5A00-8784-1A15-84F2C57D6848}"/>
              </a:ext>
            </a:extLst>
          </p:cNvPr>
          <p:cNvSpPr txBox="1"/>
          <p:nvPr/>
        </p:nvSpPr>
        <p:spPr>
          <a:xfrm>
            <a:off x="1234421" y="6211669"/>
            <a:ext cx="972315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CL" sz="1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PIE: M</a:t>
            </a:r>
            <a:r>
              <a:rPr lang="es-CL" sz="1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odelo de autoevaluación continua de Resultados de Aprendizaje </a:t>
            </a:r>
          </a:p>
          <a:p>
            <a:pPr algn="ctr"/>
            <a:r>
              <a:rPr lang="es-CL" sz="1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 la asignatura de Razonamiento Lógico Matemático MAT-016 utilizando WIRIS en la plataforma virtual de aprendizaje MOODLE</a:t>
            </a:r>
            <a:endParaRPr lang="es-CL" sz="1400" b="1" dirty="0"/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14630B54-5503-26E1-3040-2CCABA1EB499}"/>
              </a:ext>
            </a:extLst>
          </p:cNvPr>
          <p:cNvSpPr/>
          <p:nvPr/>
        </p:nvSpPr>
        <p:spPr>
          <a:xfrm>
            <a:off x="16502" y="6211669"/>
            <a:ext cx="12175497" cy="45719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6" name="Imagen 1" descr="Imagen que contiene firmar, alimentos, calle, estacionado&#10;&#10;Descripción generada automáticamente">
            <a:extLst>
              <a:ext uri="{FF2B5EF4-FFF2-40B4-BE49-F238E27FC236}">
                <a16:creationId xmlns:a16="http://schemas.microsoft.com/office/drawing/2014/main" id="{3E67CE1D-FBB2-4D97-3C8A-3A7F18711D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774" y="331334"/>
            <a:ext cx="1039900" cy="1048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F2B03AF5-06F0-6AA8-5456-E54EA1DF585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19" t="40871" r="21339" b="39798"/>
          <a:stretch/>
        </p:blipFill>
        <p:spPr>
          <a:xfrm>
            <a:off x="8034755" y="331334"/>
            <a:ext cx="3848712" cy="1048287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4D50ADC7-C4B4-D748-E2C6-2871424E8285}"/>
              </a:ext>
            </a:extLst>
          </p:cNvPr>
          <p:cNvSpPr/>
          <p:nvPr/>
        </p:nvSpPr>
        <p:spPr>
          <a:xfrm>
            <a:off x="1579476" y="815009"/>
            <a:ext cx="6338477" cy="172278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114F4347-968D-2F0B-32F0-AC6C832C9491}"/>
              </a:ext>
            </a:extLst>
          </p:cNvPr>
          <p:cNvSpPr txBox="1"/>
          <p:nvPr/>
        </p:nvSpPr>
        <p:spPr>
          <a:xfrm>
            <a:off x="2419067" y="1244209"/>
            <a:ext cx="51696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3200" b="1" dirty="0">
                <a:solidFill>
                  <a:srgbClr val="006666"/>
                </a:solidFill>
              </a:rPr>
              <a:t>DESARROLLO </a:t>
            </a: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571C307B-E564-CAAE-1164-6A50885AFD8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7662" y="2085907"/>
            <a:ext cx="11496675" cy="3419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73594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F4A94EC1-5A00-8784-1A15-84F2C57D6848}"/>
              </a:ext>
            </a:extLst>
          </p:cNvPr>
          <p:cNvSpPr txBox="1"/>
          <p:nvPr/>
        </p:nvSpPr>
        <p:spPr>
          <a:xfrm>
            <a:off x="1234421" y="6211669"/>
            <a:ext cx="972315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CL" sz="1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PIE: M</a:t>
            </a:r>
            <a:r>
              <a:rPr lang="es-CL" sz="1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odelo de autoevaluación continua de Resultados de Aprendizaje </a:t>
            </a:r>
          </a:p>
          <a:p>
            <a:pPr algn="ctr"/>
            <a:r>
              <a:rPr lang="es-CL" sz="1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 la asignatura de Razonamiento Lógico Matemático MAT-016 utilizando WIRIS en la plataforma virtual de aprendizaje MOODLE</a:t>
            </a:r>
            <a:endParaRPr lang="es-CL" sz="1400" b="1" dirty="0"/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14630B54-5503-26E1-3040-2CCABA1EB499}"/>
              </a:ext>
            </a:extLst>
          </p:cNvPr>
          <p:cNvSpPr/>
          <p:nvPr/>
        </p:nvSpPr>
        <p:spPr>
          <a:xfrm>
            <a:off x="16502" y="6211669"/>
            <a:ext cx="12175497" cy="45719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6" name="Imagen 1" descr="Imagen que contiene firmar, alimentos, calle, estacionado&#10;&#10;Descripción generada automáticamente">
            <a:extLst>
              <a:ext uri="{FF2B5EF4-FFF2-40B4-BE49-F238E27FC236}">
                <a16:creationId xmlns:a16="http://schemas.microsoft.com/office/drawing/2014/main" id="{3E67CE1D-FBB2-4D97-3C8A-3A7F18711D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774" y="331334"/>
            <a:ext cx="1039900" cy="1048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F2B03AF5-06F0-6AA8-5456-E54EA1DF585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19" t="40871" r="21339" b="39798"/>
          <a:stretch/>
        </p:blipFill>
        <p:spPr>
          <a:xfrm>
            <a:off x="8034755" y="331334"/>
            <a:ext cx="3848712" cy="1048287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4D50ADC7-C4B4-D748-E2C6-2871424E8285}"/>
              </a:ext>
            </a:extLst>
          </p:cNvPr>
          <p:cNvSpPr/>
          <p:nvPr/>
        </p:nvSpPr>
        <p:spPr>
          <a:xfrm>
            <a:off x="1579476" y="815009"/>
            <a:ext cx="6338477" cy="172278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F6078A14-1523-5DCE-2A05-BCAA6CE53B1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4544" y="2085353"/>
            <a:ext cx="2276475" cy="4095750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8E34333C-FEE4-9A12-BDB9-B6B34582B6C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89669" y="2089415"/>
            <a:ext cx="2238375" cy="3714750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67A2E954-B32F-DA98-581F-32B1B0C08CE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3594" y="1437653"/>
            <a:ext cx="5124450" cy="6477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E4A3B650-C852-CCF4-D12F-E499955A821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434594" y="1947241"/>
            <a:ext cx="2266950" cy="3914775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FEAF17AC-9F55-D66A-7376-F487537F513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148719" y="3567045"/>
            <a:ext cx="1285875" cy="457200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114F4347-968D-2F0B-32F0-AC6C832C9491}"/>
              </a:ext>
            </a:extLst>
          </p:cNvPr>
          <p:cNvSpPr txBox="1"/>
          <p:nvPr/>
        </p:nvSpPr>
        <p:spPr>
          <a:xfrm>
            <a:off x="2379310" y="933650"/>
            <a:ext cx="51696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3200" b="1" dirty="0">
                <a:solidFill>
                  <a:srgbClr val="006666"/>
                </a:solidFill>
              </a:rPr>
              <a:t>DESARROLLO </a:t>
            </a:r>
          </a:p>
        </p:txBody>
      </p:sp>
    </p:spTree>
    <p:extLst>
      <p:ext uri="{BB962C8B-B14F-4D97-AF65-F5344CB8AC3E}">
        <p14:creationId xmlns:p14="http://schemas.microsoft.com/office/powerpoint/2010/main" val="7201718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F4A94EC1-5A00-8784-1A15-84F2C57D6848}"/>
              </a:ext>
            </a:extLst>
          </p:cNvPr>
          <p:cNvSpPr txBox="1"/>
          <p:nvPr/>
        </p:nvSpPr>
        <p:spPr>
          <a:xfrm>
            <a:off x="1234421" y="6211669"/>
            <a:ext cx="972315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CL" sz="1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PIE: M</a:t>
            </a:r>
            <a:r>
              <a:rPr lang="es-CL" sz="1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odelo de autoevaluación continua de Resultados de Aprendizaje </a:t>
            </a:r>
          </a:p>
          <a:p>
            <a:pPr algn="ctr"/>
            <a:r>
              <a:rPr lang="es-CL" sz="1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 la asignatura de Razonamiento Lógico Matemático MAT-016 utilizando WIRIS en la plataforma virtual de aprendizaje MOODLE</a:t>
            </a:r>
            <a:endParaRPr lang="es-CL" sz="1400" b="1" dirty="0"/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14630B54-5503-26E1-3040-2CCABA1EB499}"/>
              </a:ext>
            </a:extLst>
          </p:cNvPr>
          <p:cNvSpPr/>
          <p:nvPr/>
        </p:nvSpPr>
        <p:spPr>
          <a:xfrm>
            <a:off x="16502" y="6211669"/>
            <a:ext cx="12175497" cy="45719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6" name="Imagen 1" descr="Imagen que contiene firmar, alimentos, calle, estacionado&#10;&#10;Descripción generada automáticamente">
            <a:extLst>
              <a:ext uri="{FF2B5EF4-FFF2-40B4-BE49-F238E27FC236}">
                <a16:creationId xmlns:a16="http://schemas.microsoft.com/office/drawing/2014/main" id="{3E67CE1D-FBB2-4D97-3C8A-3A7F18711D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774" y="331334"/>
            <a:ext cx="1039900" cy="1048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F2B03AF5-06F0-6AA8-5456-E54EA1DF585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19" t="40871" r="21339" b="39798"/>
          <a:stretch/>
        </p:blipFill>
        <p:spPr>
          <a:xfrm>
            <a:off x="8034755" y="331334"/>
            <a:ext cx="3848712" cy="1048287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4D50ADC7-C4B4-D748-E2C6-2871424E8285}"/>
              </a:ext>
            </a:extLst>
          </p:cNvPr>
          <p:cNvSpPr/>
          <p:nvPr/>
        </p:nvSpPr>
        <p:spPr>
          <a:xfrm>
            <a:off x="1579476" y="815009"/>
            <a:ext cx="6338477" cy="172278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C4A8CA99-5026-E84B-6015-46F40F6772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4993" y="1624012"/>
            <a:ext cx="2604467" cy="4497630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EC810463-5B1E-1197-1CCB-E595341A3921}"/>
              </a:ext>
            </a:extLst>
          </p:cNvPr>
          <p:cNvSpPr txBox="1"/>
          <p:nvPr/>
        </p:nvSpPr>
        <p:spPr>
          <a:xfrm>
            <a:off x="2915058" y="2046484"/>
            <a:ext cx="8968409" cy="92333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s-ES" b="1" i="0" dirty="0" err="1">
                <a:solidFill>
                  <a:srgbClr val="212529"/>
                </a:solidFill>
                <a:effectLst/>
              </a:rPr>
              <a:t>Cloze</a:t>
            </a:r>
            <a:r>
              <a:rPr lang="es-ES" b="1" i="0" dirty="0">
                <a:solidFill>
                  <a:srgbClr val="212529"/>
                </a:solidFill>
                <a:effectLst/>
              </a:rPr>
              <a:t>: Igual que la pregunta estándar de respuestas anidadas (</a:t>
            </a:r>
            <a:r>
              <a:rPr lang="es-ES" b="1" i="0" dirty="0" err="1">
                <a:solidFill>
                  <a:srgbClr val="212529"/>
                </a:solidFill>
                <a:effectLst/>
              </a:rPr>
              <a:t>Cloze</a:t>
            </a:r>
            <a:r>
              <a:rPr lang="es-ES" b="1" i="0" dirty="0">
                <a:solidFill>
                  <a:srgbClr val="212529"/>
                </a:solidFill>
                <a:effectLst/>
              </a:rPr>
              <a:t>), pero se pueden crear enunciados y retroalimentaciones múltiples insertando variables con números, fórmulas o gráficas. También puede definir dinámicamente la Respuesta correcta.</a:t>
            </a:r>
            <a:endParaRPr lang="es-CL" b="1" dirty="0"/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733A4A95-C5D9-8431-7266-15F9FA156179}"/>
              </a:ext>
            </a:extLst>
          </p:cNvPr>
          <p:cNvSpPr txBox="1"/>
          <p:nvPr/>
        </p:nvSpPr>
        <p:spPr>
          <a:xfrm>
            <a:off x="2915058" y="3237026"/>
            <a:ext cx="8968408" cy="92333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s-ES" b="1" i="0" dirty="0">
                <a:solidFill>
                  <a:srgbClr val="212529"/>
                </a:solidFill>
                <a:effectLst/>
              </a:rPr>
              <a:t>Opción Múltiple: Igual que la pregunta estándar de Opción múltiple, pero se pueden crear enunciados y retroalimentaciones múltiples insertando variables con números, fórmulas o gráficas.</a:t>
            </a:r>
            <a:endParaRPr lang="es-CL" b="1" dirty="0"/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ABE44812-B4D6-EE8E-FB47-0269331B28D6}"/>
              </a:ext>
            </a:extLst>
          </p:cNvPr>
          <p:cNvSpPr txBox="1"/>
          <p:nvPr/>
        </p:nvSpPr>
        <p:spPr>
          <a:xfrm>
            <a:off x="2915058" y="4493515"/>
            <a:ext cx="8968408" cy="120032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s-ES" b="1" i="0" dirty="0">
                <a:solidFill>
                  <a:srgbClr val="212529"/>
                </a:solidFill>
                <a:effectLst/>
              </a:rPr>
              <a:t>Respuesta Corta: Igual que la pregunta estándar de Respuesta corta, pero se pueden crear enunciados y retroalimentaciones múltiples insertando variables con números, fórmulas o gráficas. Los estudiantes pueden responder directamente fórmulas usando el editor. Pueden usarse muchos tipos de equivalencia matemática para calificar las respuestas.</a:t>
            </a:r>
            <a:endParaRPr lang="es-CL" b="1" dirty="0"/>
          </a:p>
        </p:txBody>
      </p:sp>
    </p:spTree>
    <p:extLst>
      <p:ext uri="{BB962C8B-B14F-4D97-AF65-F5344CB8AC3E}">
        <p14:creationId xmlns:p14="http://schemas.microsoft.com/office/powerpoint/2010/main" val="323705805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AutoShape 2" descr="Imagen de perfil de Maria Digna Abdala Pacheco. El estado es Ocupado. ">
            <a:extLst>
              <a:ext uri="{FF2B5EF4-FFF2-40B4-BE49-F238E27FC236}">
                <a16:creationId xmlns:a16="http://schemas.microsoft.com/office/drawing/2014/main" id="{93F52942-FD21-4584-A6ED-7CB18609CD3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L"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F4A94EC1-5A00-8784-1A15-84F2C57D6848}"/>
              </a:ext>
            </a:extLst>
          </p:cNvPr>
          <p:cNvSpPr txBox="1"/>
          <p:nvPr/>
        </p:nvSpPr>
        <p:spPr>
          <a:xfrm>
            <a:off x="1234421" y="6211669"/>
            <a:ext cx="972315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CL" sz="1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PIE: M</a:t>
            </a:r>
            <a:r>
              <a:rPr lang="es-CL" sz="1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odelo de autoevaluación continua de Resultados de Aprendizaje </a:t>
            </a:r>
          </a:p>
          <a:p>
            <a:pPr algn="ctr"/>
            <a:r>
              <a:rPr lang="es-CL" sz="1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 la asignatura de Razonamiento Lógico Matemático MAT-016 utilizando WIRIS en la plataforma virtual de aprendizaje MOODLE</a:t>
            </a:r>
            <a:endParaRPr lang="es-CL" sz="1400" b="1" dirty="0"/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14630B54-5503-26E1-3040-2CCABA1EB499}"/>
              </a:ext>
            </a:extLst>
          </p:cNvPr>
          <p:cNvSpPr/>
          <p:nvPr/>
        </p:nvSpPr>
        <p:spPr>
          <a:xfrm>
            <a:off x="16502" y="6211669"/>
            <a:ext cx="12175497" cy="45719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6" name="Imagen 1" descr="Imagen que contiene firmar, alimentos, calle, estacionado&#10;&#10;Descripción generada automáticamente">
            <a:extLst>
              <a:ext uri="{FF2B5EF4-FFF2-40B4-BE49-F238E27FC236}">
                <a16:creationId xmlns:a16="http://schemas.microsoft.com/office/drawing/2014/main" id="{3E67CE1D-FBB2-4D97-3C8A-3A7F18711D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774" y="331334"/>
            <a:ext cx="1039900" cy="1048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F2B03AF5-06F0-6AA8-5456-E54EA1DF585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19" t="40871" r="21339" b="39798"/>
          <a:stretch/>
        </p:blipFill>
        <p:spPr>
          <a:xfrm>
            <a:off x="8034755" y="331334"/>
            <a:ext cx="3848712" cy="1048287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4D50ADC7-C4B4-D748-E2C6-2871424E8285}"/>
              </a:ext>
            </a:extLst>
          </p:cNvPr>
          <p:cNvSpPr/>
          <p:nvPr/>
        </p:nvSpPr>
        <p:spPr>
          <a:xfrm>
            <a:off x="1579476" y="815009"/>
            <a:ext cx="6338477" cy="172278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EEF2FFEB-73FF-94F7-063C-8755C733BE55}"/>
              </a:ext>
            </a:extLst>
          </p:cNvPr>
          <p:cNvSpPr txBox="1"/>
          <p:nvPr/>
        </p:nvSpPr>
        <p:spPr>
          <a:xfrm>
            <a:off x="422774" y="1670278"/>
            <a:ext cx="11460693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s-ES" b="1" i="0" dirty="0">
                <a:solidFill>
                  <a:srgbClr val="212529"/>
                </a:solidFill>
                <a:effectLst/>
              </a:rPr>
              <a:t>Ejemplo </a:t>
            </a:r>
            <a:r>
              <a:rPr lang="es-ES" b="1" i="0" dirty="0" err="1">
                <a:solidFill>
                  <a:srgbClr val="212529"/>
                </a:solidFill>
                <a:effectLst/>
              </a:rPr>
              <a:t>Cloze</a:t>
            </a:r>
            <a:endParaRPr lang="es-CL" b="1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1A9C5AE4-3789-8298-0D66-DBF36AC006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362" y="2327362"/>
            <a:ext cx="11650105" cy="31177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866792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AutoShape 2" descr="Imagen de perfil de Maria Digna Abdala Pacheco. El estado es Ocupado. ">
            <a:extLst>
              <a:ext uri="{FF2B5EF4-FFF2-40B4-BE49-F238E27FC236}">
                <a16:creationId xmlns:a16="http://schemas.microsoft.com/office/drawing/2014/main" id="{93F52942-FD21-4584-A6ED-7CB18609CD3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L"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F4A94EC1-5A00-8784-1A15-84F2C57D6848}"/>
              </a:ext>
            </a:extLst>
          </p:cNvPr>
          <p:cNvSpPr txBox="1"/>
          <p:nvPr/>
        </p:nvSpPr>
        <p:spPr>
          <a:xfrm>
            <a:off x="1234421" y="6211669"/>
            <a:ext cx="972315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CL" sz="1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PIE: M</a:t>
            </a:r>
            <a:r>
              <a:rPr lang="es-CL" sz="1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odelo de autoevaluación continua de Resultados de Aprendizaje </a:t>
            </a:r>
          </a:p>
          <a:p>
            <a:pPr algn="ctr"/>
            <a:r>
              <a:rPr lang="es-CL" sz="1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 la asignatura de Razonamiento Lógico Matemático MAT-016 utilizando WIRIS en la plataforma virtual de aprendizaje MOODLE</a:t>
            </a:r>
            <a:endParaRPr lang="es-CL" sz="1400" b="1" dirty="0"/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14630B54-5503-26E1-3040-2CCABA1EB499}"/>
              </a:ext>
            </a:extLst>
          </p:cNvPr>
          <p:cNvSpPr/>
          <p:nvPr/>
        </p:nvSpPr>
        <p:spPr>
          <a:xfrm>
            <a:off x="16502" y="6211669"/>
            <a:ext cx="12175497" cy="45719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6" name="Imagen 1" descr="Imagen que contiene firmar, alimentos, calle, estacionado&#10;&#10;Descripción generada automáticamente">
            <a:extLst>
              <a:ext uri="{FF2B5EF4-FFF2-40B4-BE49-F238E27FC236}">
                <a16:creationId xmlns:a16="http://schemas.microsoft.com/office/drawing/2014/main" id="{3E67CE1D-FBB2-4D97-3C8A-3A7F18711D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774" y="331334"/>
            <a:ext cx="1039900" cy="1048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F2B03AF5-06F0-6AA8-5456-E54EA1DF585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19" t="40871" r="21339" b="39798"/>
          <a:stretch/>
        </p:blipFill>
        <p:spPr>
          <a:xfrm>
            <a:off x="8034755" y="331334"/>
            <a:ext cx="3848712" cy="1048287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4D50ADC7-C4B4-D748-E2C6-2871424E8285}"/>
              </a:ext>
            </a:extLst>
          </p:cNvPr>
          <p:cNvSpPr/>
          <p:nvPr/>
        </p:nvSpPr>
        <p:spPr>
          <a:xfrm>
            <a:off x="1579476" y="815009"/>
            <a:ext cx="6338477" cy="172278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0B74EFA1-C523-6301-5093-37395278C27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74" y="2109787"/>
            <a:ext cx="6667500" cy="2333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023430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AutoShape 2" descr="Imagen de perfil de Maria Digna Abdala Pacheco. El estado es Ocupado. ">
            <a:extLst>
              <a:ext uri="{FF2B5EF4-FFF2-40B4-BE49-F238E27FC236}">
                <a16:creationId xmlns:a16="http://schemas.microsoft.com/office/drawing/2014/main" id="{93F52942-FD21-4584-A6ED-7CB18609CD3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L"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F4A94EC1-5A00-8784-1A15-84F2C57D6848}"/>
              </a:ext>
            </a:extLst>
          </p:cNvPr>
          <p:cNvSpPr txBox="1"/>
          <p:nvPr/>
        </p:nvSpPr>
        <p:spPr>
          <a:xfrm>
            <a:off x="1234421" y="6211669"/>
            <a:ext cx="972315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CL" sz="1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PIE: M</a:t>
            </a:r>
            <a:r>
              <a:rPr lang="es-CL" sz="1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odelo de autoevaluación continua de Resultados de Aprendizaje </a:t>
            </a:r>
          </a:p>
          <a:p>
            <a:pPr algn="ctr"/>
            <a:r>
              <a:rPr lang="es-CL" sz="1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 la asignatura de Razonamiento Lógico Matemático MAT-016 utilizando WIRIS en la plataforma virtual de aprendizaje MOODLE</a:t>
            </a:r>
            <a:endParaRPr lang="es-CL" sz="1400" b="1" dirty="0"/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14630B54-5503-26E1-3040-2CCABA1EB499}"/>
              </a:ext>
            </a:extLst>
          </p:cNvPr>
          <p:cNvSpPr/>
          <p:nvPr/>
        </p:nvSpPr>
        <p:spPr>
          <a:xfrm>
            <a:off x="16502" y="6211669"/>
            <a:ext cx="12175497" cy="45719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6" name="Imagen 1" descr="Imagen que contiene firmar, alimentos, calle, estacionado&#10;&#10;Descripción generada automáticamente">
            <a:extLst>
              <a:ext uri="{FF2B5EF4-FFF2-40B4-BE49-F238E27FC236}">
                <a16:creationId xmlns:a16="http://schemas.microsoft.com/office/drawing/2014/main" id="{3E67CE1D-FBB2-4D97-3C8A-3A7F18711D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774" y="331334"/>
            <a:ext cx="1039900" cy="1048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F2B03AF5-06F0-6AA8-5456-E54EA1DF585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19" t="40871" r="21339" b="39798"/>
          <a:stretch/>
        </p:blipFill>
        <p:spPr>
          <a:xfrm>
            <a:off x="8034755" y="331334"/>
            <a:ext cx="3848712" cy="1048287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4D50ADC7-C4B4-D748-E2C6-2871424E8285}"/>
              </a:ext>
            </a:extLst>
          </p:cNvPr>
          <p:cNvSpPr/>
          <p:nvPr/>
        </p:nvSpPr>
        <p:spPr>
          <a:xfrm>
            <a:off x="1579476" y="815009"/>
            <a:ext cx="6338477" cy="172278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9A0EB878-B2B6-A24A-6405-8577514EE45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2925" y="1462020"/>
            <a:ext cx="8667750" cy="4667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715915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AutoShape 2" descr="Imagen de perfil de Maria Digna Abdala Pacheco. El estado es Ocupado. ">
            <a:extLst>
              <a:ext uri="{FF2B5EF4-FFF2-40B4-BE49-F238E27FC236}">
                <a16:creationId xmlns:a16="http://schemas.microsoft.com/office/drawing/2014/main" id="{93F52942-FD21-4584-A6ED-7CB18609CD3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L"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F4A94EC1-5A00-8784-1A15-84F2C57D6848}"/>
              </a:ext>
            </a:extLst>
          </p:cNvPr>
          <p:cNvSpPr txBox="1"/>
          <p:nvPr/>
        </p:nvSpPr>
        <p:spPr>
          <a:xfrm>
            <a:off x="1234421" y="6211669"/>
            <a:ext cx="972315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CL" sz="1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PIE: M</a:t>
            </a:r>
            <a:r>
              <a:rPr lang="es-CL" sz="1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odelo de autoevaluación continua de Resultados de Aprendizaje </a:t>
            </a:r>
          </a:p>
          <a:p>
            <a:pPr algn="ctr"/>
            <a:r>
              <a:rPr lang="es-CL" sz="1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 la asignatura de Razonamiento Lógico Matemático MAT-016 utilizando WIRIS en la plataforma virtual de aprendizaje MOODLE</a:t>
            </a:r>
            <a:endParaRPr lang="es-CL" sz="1400" b="1" dirty="0"/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14630B54-5503-26E1-3040-2CCABA1EB499}"/>
              </a:ext>
            </a:extLst>
          </p:cNvPr>
          <p:cNvSpPr/>
          <p:nvPr/>
        </p:nvSpPr>
        <p:spPr>
          <a:xfrm>
            <a:off x="16502" y="6211669"/>
            <a:ext cx="12175497" cy="45719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6" name="Imagen 1" descr="Imagen que contiene firmar, alimentos, calle, estacionado&#10;&#10;Descripción generada automáticamente">
            <a:extLst>
              <a:ext uri="{FF2B5EF4-FFF2-40B4-BE49-F238E27FC236}">
                <a16:creationId xmlns:a16="http://schemas.microsoft.com/office/drawing/2014/main" id="{3E67CE1D-FBB2-4D97-3C8A-3A7F18711D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774" y="331334"/>
            <a:ext cx="1039900" cy="1048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F2B03AF5-06F0-6AA8-5456-E54EA1DF585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19" t="40871" r="21339" b="39798"/>
          <a:stretch/>
        </p:blipFill>
        <p:spPr>
          <a:xfrm>
            <a:off x="8034755" y="331334"/>
            <a:ext cx="3848712" cy="1048287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4D50ADC7-C4B4-D748-E2C6-2871424E8285}"/>
              </a:ext>
            </a:extLst>
          </p:cNvPr>
          <p:cNvSpPr/>
          <p:nvPr/>
        </p:nvSpPr>
        <p:spPr>
          <a:xfrm>
            <a:off x="1579476" y="815009"/>
            <a:ext cx="6338477" cy="172278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C0B205F5-EB06-AF4B-3919-4DD11BB87BC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74" y="1544390"/>
            <a:ext cx="9115425" cy="3619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205856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AutoShape 2" descr="Imagen de perfil de Maria Digna Abdala Pacheco. El estado es Ocupado. ">
            <a:extLst>
              <a:ext uri="{FF2B5EF4-FFF2-40B4-BE49-F238E27FC236}">
                <a16:creationId xmlns:a16="http://schemas.microsoft.com/office/drawing/2014/main" id="{93F52942-FD21-4584-A6ED-7CB18609CD3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L"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F4A94EC1-5A00-8784-1A15-84F2C57D6848}"/>
              </a:ext>
            </a:extLst>
          </p:cNvPr>
          <p:cNvSpPr txBox="1"/>
          <p:nvPr/>
        </p:nvSpPr>
        <p:spPr>
          <a:xfrm>
            <a:off x="1234421" y="6211669"/>
            <a:ext cx="972315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CL" sz="1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PIE: M</a:t>
            </a:r>
            <a:r>
              <a:rPr lang="es-CL" sz="1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odelo de autoevaluación continua de Resultados de Aprendizaje </a:t>
            </a:r>
          </a:p>
          <a:p>
            <a:pPr algn="ctr"/>
            <a:r>
              <a:rPr lang="es-CL" sz="1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 la asignatura de Razonamiento Lógico Matemático MAT-016 utilizando WIRIS en la plataforma virtual de aprendizaje MOODLE</a:t>
            </a:r>
            <a:endParaRPr lang="es-CL" sz="1400" b="1" dirty="0"/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14630B54-5503-26E1-3040-2CCABA1EB499}"/>
              </a:ext>
            </a:extLst>
          </p:cNvPr>
          <p:cNvSpPr/>
          <p:nvPr/>
        </p:nvSpPr>
        <p:spPr>
          <a:xfrm>
            <a:off x="16502" y="6211669"/>
            <a:ext cx="12175497" cy="45719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6" name="Imagen 1" descr="Imagen que contiene firmar, alimentos, calle, estacionado&#10;&#10;Descripción generada automáticamente">
            <a:extLst>
              <a:ext uri="{FF2B5EF4-FFF2-40B4-BE49-F238E27FC236}">
                <a16:creationId xmlns:a16="http://schemas.microsoft.com/office/drawing/2014/main" id="{3E67CE1D-FBB2-4D97-3C8A-3A7F18711D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774" y="331334"/>
            <a:ext cx="1039900" cy="1048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F2B03AF5-06F0-6AA8-5456-E54EA1DF585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19" t="40871" r="21339" b="39798"/>
          <a:stretch/>
        </p:blipFill>
        <p:spPr>
          <a:xfrm>
            <a:off x="8034755" y="331334"/>
            <a:ext cx="3848712" cy="1048287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4D50ADC7-C4B4-D748-E2C6-2871424E8285}"/>
              </a:ext>
            </a:extLst>
          </p:cNvPr>
          <p:cNvSpPr/>
          <p:nvPr/>
        </p:nvSpPr>
        <p:spPr>
          <a:xfrm>
            <a:off x="1579476" y="815009"/>
            <a:ext cx="6338477" cy="172278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168E2DAD-4B8C-A826-AEDB-C0F69FB6F35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6712" y="1428107"/>
            <a:ext cx="7789586" cy="4391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103014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AutoShape 2" descr="Imagen de perfil de Maria Digna Abdala Pacheco. El estado es Ocupado. ">
            <a:extLst>
              <a:ext uri="{FF2B5EF4-FFF2-40B4-BE49-F238E27FC236}">
                <a16:creationId xmlns:a16="http://schemas.microsoft.com/office/drawing/2014/main" id="{93F52942-FD21-4584-A6ED-7CB18609CD3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L"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F4A94EC1-5A00-8784-1A15-84F2C57D6848}"/>
              </a:ext>
            </a:extLst>
          </p:cNvPr>
          <p:cNvSpPr txBox="1"/>
          <p:nvPr/>
        </p:nvSpPr>
        <p:spPr>
          <a:xfrm>
            <a:off x="1234421" y="6211669"/>
            <a:ext cx="972315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CL" sz="1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PIE: M</a:t>
            </a:r>
            <a:r>
              <a:rPr lang="es-CL" sz="1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odelo de autoevaluación continua de Resultados de Aprendizaje </a:t>
            </a:r>
          </a:p>
          <a:p>
            <a:pPr algn="ctr"/>
            <a:r>
              <a:rPr lang="es-CL" sz="1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 la asignatura de Razonamiento Lógico Matemático MAT-016 utilizando WIRIS en la plataforma virtual de aprendizaje MOODLE</a:t>
            </a:r>
            <a:endParaRPr lang="es-CL" sz="1400" b="1" dirty="0"/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14630B54-5503-26E1-3040-2CCABA1EB499}"/>
              </a:ext>
            </a:extLst>
          </p:cNvPr>
          <p:cNvSpPr/>
          <p:nvPr/>
        </p:nvSpPr>
        <p:spPr>
          <a:xfrm>
            <a:off x="16502" y="6211669"/>
            <a:ext cx="12175497" cy="45719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6" name="Imagen 1" descr="Imagen que contiene firmar, alimentos, calle, estacionado&#10;&#10;Descripción generada automáticamente">
            <a:extLst>
              <a:ext uri="{FF2B5EF4-FFF2-40B4-BE49-F238E27FC236}">
                <a16:creationId xmlns:a16="http://schemas.microsoft.com/office/drawing/2014/main" id="{3E67CE1D-FBB2-4D97-3C8A-3A7F18711D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774" y="331334"/>
            <a:ext cx="1039900" cy="1048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F2B03AF5-06F0-6AA8-5456-E54EA1DF585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19" t="40871" r="21339" b="39798"/>
          <a:stretch/>
        </p:blipFill>
        <p:spPr>
          <a:xfrm>
            <a:off x="8034755" y="331334"/>
            <a:ext cx="3848712" cy="1048287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4D50ADC7-C4B4-D748-E2C6-2871424E8285}"/>
              </a:ext>
            </a:extLst>
          </p:cNvPr>
          <p:cNvSpPr/>
          <p:nvPr/>
        </p:nvSpPr>
        <p:spPr>
          <a:xfrm>
            <a:off x="1579476" y="815009"/>
            <a:ext cx="6338477" cy="172278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976F7E73-8A7F-CAB6-081E-3E4F8515E5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7468" y="1572867"/>
            <a:ext cx="8191500" cy="2705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856816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AutoShape 2" descr="Imagen de perfil de Maria Digna Abdala Pacheco. El estado es Ocupado. ">
            <a:extLst>
              <a:ext uri="{FF2B5EF4-FFF2-40B4-BE49-F238E27FC236}">
                <a16:creationId xmlns:a16="http://schemas.microsoft.com/office/drawing/2014/main" id="{93F52942-FD21-4584-A6ED-7CB18609CD3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L"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F4A94EC1-5A00-8784-1A15-84F2C57D6848}"/>
              </a:ext>
            </a:extLst>
          </p:cNvPr>
          <p:cNvSpPr txBox="1"/>
          <p:nvPr/>
        </p:nvSpPr>
        <p:spPr>
          <a:xfrm>
            <a:off x="1234421" y="6211669"/>
            <a:ext cx="972315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CL" sz="1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PIE: M</a:t>
            </a:r>
            <a:r>
              <a:rPr lang="es-CL" sz="1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odelo de autoevaluación continua de Resultados de Aprendizaje </a:t>
            </a:r>
          </a:p>
          <a:p>
            <a:pPr algn="ctr"/>
            <a:r>
              <a:rPr lang="es-CL" sz="1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 la asignatura de Razonamiento Lógico Matemático MAT-016 utilizando WIRIS en la plataforma virtual de aprendizaje MOODLE</a:t>
            </a:r>
            <a:endParaRPr lang="es-CL" sz="1400" b="1" dirty="0"/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14630B54-5503-26E1-3040-2CCABA1EB499}"/>
              </a:ext>
            </a:extLst>
          </p:cNvPr>
          <p:cNvSpPr/>
          <p:nvPr/>
        </p:nvSpPr>
        <p:spPr>
          <a:xfrm>
            <a:off x="16502" y="6211669"/>
            <a:ext cx="12175497" cy="45719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6" name="Imagen 1" descr="Imagen que contiene firmar, alimentos, calle, estacionado&#10;&#10;Descripción generada automáticamente">
            <a:extLst>
              <a:ext uri="{FF2B5EF4-FFF2-40B4-BE49-F238E27FC236}">
                <a16:creationId xmlns:a16="http://schemas.microsoft.com/office/drawing/2014/main" id="{3E67CE1D-FBB2-4D97-3C8A-3A7F18711D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774" y="331334"/>
            <a:ext cx="1039900" cy="1048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F2B03AF5-06F0-6AA8-5456-E54EA1DF585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19" t="40871" r="21339" b="39798"/>
          <a:stretch/>
        </p:blipFill>
        <p:spPr>
          <a:xfrm>
            <a:off x="8034755" y="331334"/>
            <a:ext cx="3848712" cy="1048287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4D50ADC7-C4B4-D748-E2C6-2871424E8285}"/>
              </a:ext>
            </a:extLst>
          </p:cNvPr>
          <p:cNvSpPr/>
          <p:nvPr/>
        </p:nvSpPr>
        <p:spPr>
          <a:xfrm>
            <a:off x="1579476" y="815009"/>
            <a:ext cx="6338477" cy="172278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45947E18-DC1F-2BC6-1AD0-D2CE419B08F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884" y="1453116"/>
            <a:ext cx="8635660" cy="4685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645361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AutoShape 2" descr="Imagen de perfil de Maria Digna Abdala Pacheco. El estado es Ocupado. ">
            <a:extLst>
              <a:ext uri="{FF2B5EF4-FFF2-40B4-BE49-F238E27FC236}">
                <a16:creationId xmlns:a16="http://schemas.microsoft.com/office/drawing/2014/main" id="{93F52942-FD21-4584-A6ED-7CB18609CD3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L"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F4A94EC1-5A00-8784-1A15-84F2C57D6848}"/>
              </a:ext>
            </a:extLst>
          </p:cNvPr>
          <p:cNvSpPr txBox="1"/>
          <p:nvPr/>
        </p:nvSpPr>
        <p:spPr>
          <a:xfrm>
            <a:off x="1234421" y="6211669"/>
            <a:ext cx="972315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CL" sz="1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PIE: M</a:t>
            </a:r>
            <a:r>
              <a:rPr lang="es-CL" sz="1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odelo de autoevaluación continua de Resultados de Aprendizaje </a:t>
            </a:r>
          </a:p>
          <a:p>
            <a:pPr algn="ctr"/>
            <a:r>
              <a:rPr lang="es-CL" sz="1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 la asignatura de Razonamiento Lógico Matemático MAT-016 utilizando WIRIS en la plataforma virtual de aprendizaje MOODLE</a:t>
            </a:r>
            <a:endParaRPr lang="es-CL" sz="1400" b="1" dirty="0"/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14630B54-5503-26E1-3040-2CCABA1EB499}"/>
              </a:ext>
            </a:extLst>
          </p:cNvPr>
          <p:cNvSpPr/>
          <p:nvPr/>
        </p:nvSpPr>
        <p:spPr>
          <a:xfrm>
            <a:off x="16502" y="6211669"/>
            <a:ext cx="12175497" cy="45719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6" name="Imagen 1" descr="Imagen que contiene firmar, alimentos, calle, estacionado&#10;&#10;Descripción generada automáticamente">
            <a:extLst>
              <a:ext uri="{FF2B5EF4-FFF2-40B4-BE49-F238E27FC236}">
                <a16:creationId xmlns:a16="http://schemas.microsoft.com/office/drawing/2014/main" id="{3E67CE1D-FBB2-4D97-3C8A-3A7F18711D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774" y="331334"/>
            <a:ext cx="1039900" cy="1048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F2B03AF5-06F0-6AA8-5456-E54EA1DF585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19" t="40871" r="21339" b="39798"/>
          <a:stretch/>
        </p:blipFill>
        <p:spPr>
          <a:xfrm>
            <a:off x="8034755" y="331334"/>
            <a:ext cx="3848712" cy="1048287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4D50ADC7-C4B4-D748-E2C6-2871424E8285}"/>
              </a:ext>
            </a:extLst>
          </p:cNvPr>
          <p:cNvSpPr/>
          <p:nvPr/>
        </p:nvSpPr>
        <p:spPr>
          <a:xfrm>
            <a:off x="1579476" y="815009"/>
            <a:ext cx="6338477" cy="172278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AE66608B-C17A-0E83-0382-3EF774ED49A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8055" y="1615627"/>
            <a:ext cx="3886200" cy="430530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49980102-E958-37C0-CC84-A6C41430071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77350" y="1552575"/>
            <a:ext cx="3724275" cy="1876425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EE293DAA-1E3B-E866-4886-072BCED67B0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03203" y="3768277"/>
            <a:ext cx="3714750" cy="2162175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47F32170-1125-ADC7-1ABD-746F19625C7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54442" y="1552575"/>
            <a:ext cx="3629025" cy="2705100"/>
          </a:xfrm>
          <a:prstGeom prst="rect">
            <a:avLst/>
          </a:prstGeom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23BFCA6F-B0DC-ABF8-CD62-3881A8B2EF13}"/>
              </a:ext>
            </a:extLst>
          </p:cNvPr>
          <p:cNvSpPr txBox="1"/>
          <p:nvPr/>
        </p:nvSpPr>
        <p:spPr>
          <a:xfrm>
            <a:off x="1885302" y="1075074"/>
            <a:ext cx="51696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3200" b="1" dirty="0">
                <a:solidFill>
                  <a:srgbClr val="006666"/>
                </a:solidFill>
              </a:rPr>
              <a:t>SET DE EJERCICIOS </a:t>
            </a:r>
          </a:p>
        </p:txBody>
      </p:sp>
    </p:spTree>
    <p:extLst>
      <p:ext uri="{BB962C8B-B14F-4D97-AF65-F5344CB8AC3E}">
        <p14:creationId xmlns:p14="http://schemas.microsoft.com/office/powerpoint/2010/main" val="28610588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F4A94EC1-5A00-8784-1A15-84F2C57D6848}"/>
              </a:ext>
            </a:extLst>
          </p:cNvPr>
          <p:cNvSpPr txBox="1"/>
          <p:nvPr/>
        </p:nvSpPr>
        <p:spPr>
          <a:xfrm>
            <a:off x="1234421" y="6211669"/>
            <a:ext cx="972315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CL" sz="1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PIE: M</a:t>
            </a:r>
            <a:r>
              <a:rPr lang="es-CL" sz="1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odelo de autoevaluación continua de Resultados de Aprendizaje </a:t>
            </a:r>
          </a:p>
          <a:p>
            <a:pPr algn="ctr"/>
            <a:r>
              <a:rPr lang="es-CL" sz="1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 la asignatura de Razonamiento Lógico Matemático MAT-016 utilizando WIRIS en la plataforma virtual de aprendizaje MOODLE</a:t>
            </a:r>
            <a:endParaRPr lang="es-CL" sz="1400" b="1" dirty="0"/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14630B54-5503-26E1-3040-2CCABA1EB499}"/>
              </a:ext>
            </a:extLst>
          </p:cNvPr>
          <p:cNvSpPr/>
          <p:nvPr/>
        </p:nvSpPr>
        <p:spPr>
          <a:xfrm>
            <a:off x="16502" y="6211669"/>
            <a:ext cx="12175497" cy="45719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6" name="Imagen 1" descr="Imagen que contiene firmar, alimentos, calle, estacionado&#10;&#10;Descripción generada automáticamente">
            <a:extLst>
              <a:ext uri="{FF2B5EF4-FFF2-40B4-BE49-F238E27FC236}">
                <a16:creationId xmlns:a16="http://schemas.microsoft.com/office/drawing/2014/main" id="{3E67CE1D-FBB2-4D97-3C8A-3A7F18711D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774" y="331334"/>
            <a:ext cx="1039900" cy="1048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F2B03AF5-06F0-6AA8-5456-E54EA1DF585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19" t="40871" r="21339" b="39798"/>
          <a:stretch/>
        </p:blipFill>
        <p:spPr>
          <a:xfrm>
            <a:off x="8034755" y="331334"/>
            <a:ext cx="3848712" cy="1048287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4D50ADC7-C4B4-D748-E2C6-2871424E8285}"/>
              </a:ext>
            </a:extLst>
          </p:cNvPr>
          <p:cNvSpPr/>
          <p:nvPr/>
        </p:nvSpPr>
        <p:spPr>
          <a:xfrm>
            <a:off x="1579476" y="815009"/>
            <a:ext cx="6338477" cy="172278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DB492570-0CE4-035D-9C42-49005DE063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73294" y="1379621"/>
            <a:ext cx="7152654" cy="4711084"/>
          </a:xfrm>
          <a:prstGeom prst="rect">
            <a:avLst/>
          </a:prstGeom>
        </p:spPr>
      </p:pic>
      <p:pic>
        <p:nvPicPr>
          <p:cNvPr id="10" name="Imagen 9" descr="Icono&#10;&#10;Descripción generada automáticamente">
            <a:hlinkClick r:id="rId5"/>
            <a:extLst>
              <a:ext uri="{FF2B5EF4-FFF2-40B4-BE49-F238E27FC236}">
                <a16:creationId xmlns:a16="http://schemas.microsoft.com/office/drawing/2014/main" id="{D1E3A503-9593-200A-9169-ACF71378A2C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9905" y="2946034"/>
            <a:ext cx="1148801" cy="965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002358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AutoShape 2" descr="Imagen de perfil de Maria Digna Abdala Pacheco. El estado es Ocupado. ">
            <a:extLst>
              <a:ext uri="{FF2B5EF4-FFF2-40B4-BE49-F238E27FC236}">
                <a16:creationId xmlns:a16="http://schemas.microsoft.com/office/drawing/2014/main" id="{93F52942-FD21-4584-A6ED-7CB18609CD3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L"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F4A94EC1-5A00-8784-1A15-84F2C57D6848}"/>
              </a:ext>
            </a:extLst>
          </p:cNvPr>
          <p:cNvSpPr txBox="1"/>
          <p:nvPr/>
        </p:nvSpPr>
        <p:spPr>
          <a:xfrm>
            <a:off x="1234421" y="6211669"/>
            <a:ext cx="972315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CL" sz="1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PIE: M</a:t>
            </a:r>
            <a:r>
              <a:rPr lang="es-CL" sz="1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odelo de autoevaluación continua de Resultados de Aprendizaje </a:t>
            </a:r>
          </a:p>
          <a:p>
            <a:pPr algn="ctr"/>
            <a:r>
              <a:rPr lang="es-CL" sz="1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 la asignatura de Razonamiento Lógico Matemático MAT-016 utilizando WIRIS en la plataforma virtual de aprendizaje MOODLE</a:t>
            </a:r>
            <a:endParaRPr lang="es-CL" sz="1400" b="1" dirty="0"/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14630B54-5503-26E1-3040-2CCABA1EB499}"/>
              </a:ext>
            </a:extLst>
          </p:cNvPr>
          <p:cNvSpPr/>
          <p:nvPr/>
        </p:nvSpPr>
        <p:spPr>
          <a:xfrm>
            <a:off x="16502" y="6211669"/>
            <a:ext cx="12175497" cy="45719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6" name="Imagen 1" descr="Imagen que contiene firmar, alimentos, calle, estacionado&#10;&#10;Descripción generada automáticamente">
            <a:extLst>
              <a:ext uri="{FF2B5EF4-FFF2-40B4-BE49-F238E27FC236}">
                <a16:creationId xmlns:a16="http://schemas.microsoft.com/office/drawing/2014/main" id="{3E67CE1D-FBB2-4D97-3C8A-3A7F18711D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774" y="331334"/>
            <a:ext cx="1039900" cy="1048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F2B03AF5-06F0-6AA8-5456-E54EA1DF585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19" t="40871" r="21339" b="39798"/>
          <a:stretch/>
        </p:blipFill>
        <p:spPr>
          <a:xfrm>
            <a:off x="8034755" y="331334"/>
            <a:ext cx="3848712" cy="1048287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4D50ADC7-C4B4-D748-E2C6-2871424E8285}"/>
              </a:ext>
            </a:extLst>
          </p:cNvPr>
          <p:cNvSpPr/>
          <p:nvPr/>
        </p:nvSpPr>
        <p:spPr>
          <a:xfrm>
            <a:off x="1579476" y="815009"/>
            <a:ext cx="6338477" cy="172278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42B9518D-844A-7A16-6425-36B1D37FBB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74" y="1666655"/>
            <a:ext cx="6559028" cy="406751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173BFCA7-8BB2-7AC3-ECBD-215D7CA6FCC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87567" y="1621984"/>
            <a:ext cx="3182839" cy="391883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76A6035D-6EF2-57BE-FAB8-0386BAE585E0}"/>
              </a:ext>
            </a:extLst>
          </p:cNvPr>
          <p:cNvSpPr txBox="1"/>
          <p:nvPr/>
        </p:nvSpPr>
        <p:spPr>
          <a:xfrm>
            <a:off x="422774" y="5788252"/>
            <a:ext cx="610262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CL" b="1" dirty="0">
                <a:solidFill>
                  <a:srgbClr val="0000CC"/>
                </a:solidFill>
              </a:rPr>
              <a:t>https://stemcollection.com/home/es</a:t>
            </a:r>
          </a:p>
        </p:txBody>
      </p:sp>
      <p:sp>
        <p:nvSpPr>
          <p:cNvPr id="11" name="Flecha: a la derecha 10">
            <a:hlinkClick r:id="rId6"/>
            <a:extLst>
              <a:ext uri="{FF2B5EF4-FFF2-40B4-BE49-F238E27FC236}">
                <a16:creationId xmlns:a16="http://schemas.microsoft.com/office/drawing/2014/main" id="{1DE90929-141B-6EC3-3B3B-3C9873D8108D}"/>
              </a:ext>
            </a:extLst>
          </p:cNvPr>
          <p:cNvSpPr/>
          <p:nvPr/>
        </p:nvSpPr>
        <p:spPr>
          <a:xfrm>
            <a:off x="7089913" y="3429000"/>
            <a:ext cx="944842" cy="523220"/>
          </a:xfrm>
          <a:prstGeom prst="rightArrow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94440134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AutoShape 2" descr="Imagen de perfil de Maria Digna Abdala Pacheco. El estado es Ocupado. ">
            <a:extLst>
              <a:ext uri="{FF2B5EF4-FFF2-40B4-BE49-F238E27FC236}">
                <a16:creationId xmlns:a16="http://schemas.microsoft.com/office/drawing/2014/main" id="{93F52942-FD21-4584-A6ED-7CB18609CD3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L"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F4A94EC1-5A00-8784-1A15-84F2C57D6848}"/>
              </a:ext>
            </a:extLst>
          </p:cNvPr>
          <p:cNvSpPr txBox="1"/>
          <p:nvPr/>
        </p:nvSpPr>
        <p:spPr>
          <a:xfrm>
            <a:off x="1234421" y="6211669"/>
            <a:ext cx="972315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CL" sz="1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PIE: M</a:t>
            </a:r>
            <a:r>
              <a:rPr lang="es-CL" sz="1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odelo de autoevaluación continua de Resultados de Aprendizaje </a:t>
            </a:r>
          </a:p>
          <a:p>
            <a:pPr algn="ctr"/>
            <a:r>
              <a:rPr lang="es-CL" sz="1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 la asignatura de Razonamiento Lógico Matemático MAT-016 utilizando WIRIS en la plataforma virtual de aprendizaje MOODLE</a:t>
            </a:r>
            <a:endParaRPr lang="es-CL" sz="1400" b="1" dirty="0"/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14630B54-5503-26E1-3040-2CCABA1EB499}"/>
              </a:ext>
            </a:extLst>
          </p:cNvPr>
          <p:cNvSpPr/>
          <p:nvPr/>
        </p:nvSpPr>
        <p:spPr>
          <a:xfrm>
            <a:off x="16502" y="6211669"/>
            <a:ext cx="12175497" cy="45719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6" name="Imagen 1" descr="Imagen que contiene firmar, alimentos, calle, estacionado&#10;&#10;Descripción generada automáticamente">
            <a:extLst>
              <a:ext uri="{FF2B5EF4-FFF2-40B4-BE49-F238E27FC236}">
                <a16:creationId xmlns:a16="http://schemas.microsoft.com/office/drawing/2014/main" id="{3E67CE1D-FBB2-4D97-3C8A-3A7F18711D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774" y="331334"/>
            <a:ext cx="1039900" cy="1048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F2B03AF5-06F0-6AA8-5456-E54EA1DF585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19" t="40871" r="21339" b="39798"/>
          <a:stretch/>
        </p:blipFill>
        <p:spPr>
          <a:xfrm>
            <a:off x="8034755" y="331334"/>
            <a:ext cx="3848712" cy="1048287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4D50ADC7-C4B4-D748-E2C6-2871424E8285}"/>
              </a:ext>
            </a:extLst>
          </p:cNvPr>
          <p:cNvSpPr/>
          <p:nvPr/>
        </p:nvSpPr>
        <p:spPr>
          <a:xfrm>
            <a:off x="1579476" y="815009"/>
            <a:ext cx="6338477" cy="172278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2AA31EBA-2C77-4DE0-06C4-BBC35DD8E657}"/>
              </a:ext>
            </a:extLst>
          </p:cNvPr>
          <p:cNvSpPr txBox="1"/>
          <p:nvPr/>
        </p:nvSpPr>
        <p:spPr>
          <a:xfrm>
            <a:off x="2748310" y="1129127"/>
            <a:ext cx="51696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3200" b="1" dirty="0">
                <a:solidFill>
                  <a:srgbClr val="006666"/>
                </a:solidFill>
              </a:rPr>
              <a:t>RESULTADOS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28924E06-419C-4119-32C2-38F027D74F02}"/>
              </a:ext>
            </a:extLst>
          </p:cNvPr>
          <p:cNvSpPr txBox="1"/>
          <p:nvPr/>
        </p:nvSpPr>
        <p:spPr>
          <a:xfrm>
            <a:off x="419041" y="1709891"/>
            <a:ext cx="11539559" cy="45246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lvl="0" indent="-285750" algn="just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es-CL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Construcción de tabla de especificaciones con Resultados de Aprendizaje, Contenidos esenciales y Criterios de Evaluación.</a:t>
            </a:r>
          </a:p>
          <a:p>
            <a:pPr marL="285750" lvl="0" indent="-285750" algn="just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es-CL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Capacitaciones realizadas de uso y aplicación de WIRIS a 10 docentes del Área de Matemáticas.</a:t>
            </a:r>
          </a:p>
          <a:p>
            <a:pPr marL="285750" lvl="0" indent="-285750" algn="just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es-CL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Set de ejercicios propuestos para cada Resultados de Aprendizaje, clasificados según tipo aprendizaje.</a:t>
            </a:r>
          </a:p>
          <a:p>
            <a:pPr marL="285750" lvl="0" indent="-285750" algn="just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es-CL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Pone a prueba los conocimientos conceptuales de los estudiantes gracias a la capacidad de formular y evaluar preguntas abiertas dinámicas.</a:t>
            </a:r>
          </a:p>
          <a:p>
            <a:pPr marL="285750" lvl="0" indent="-285750" algn="just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es-CL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Crea evaluaciones con parámetros aleatorios y dinámica, de manera tal que cuando el estudiante repite la evaluación, los parámetros son distintos, lo que hace que cada pregunta sea diferente, por tanto, fortalece su aprendizaje.</a:t>
            </a:r>
          </a:p>
          <a:p>
            <a:pPr marL="285750" lvl="0" indent="-285750" algn="just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es-CL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Seguimiento del Logro de Resultados de Aprendizaje en las distintas autoevaluaciones realizadas por el estudiante y registrados en plataforma MOODLE.</a:t>
            </a:r>
          </a:p>
          <a:p>
            <a:pPr marL="285750" lvl="0" indent="-285750" algn="just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es-ES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 Modelo es posible escalar a las demás asignaturas del Área de Matemáticas como también al área de Química y Física para el primer semestre de 2023.</a:t>
            </a:r>
            <a:endParaRPr lang="es-CL" sz="18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lvl="0" indent="-28575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CL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Informe y análisis (en proceso) de Encuesta de satisfacción e impacto aplicada a los estudiantes al término de la asignatura en el primer semestre de 2022 (FORMS).</a:t>
            </a:r>
          </a:p>
        </p:txBody>
      </p:sp>
    </p:spTree>
    <p:extLst>
      <p:ext uri="{BB962C8B-B14F-4D97-AF65-F5344CB8AC3E}">
        <p14:creationId xmlns:p14="http://schemas.microsoft.com/office/powerpoint/2010/main" val="20128587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AutoShape 2" descr="Imagen de perfil de Maria Digna Abdala Pacheco. El estado es Ocupado. ">
            <a:extLst>
              <a:ext uri="{FF2B5EF4-FFF2-40B4-BE49-F238E27FC236}">
                <a16:creationId xmlns:a16="http://schemas.microsoft.com/office/drawing/2014/main" id="{93F52942-FD21-4584-A6ED-7CB18609CD3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L"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F4A94EC1-5A00-8784-1A15-84F2C57D6848}"/>
              </a:ext>
            </a:extLst>
          </p:cNvPr>
          <p:cNvSpPr txBox="1"/>
          <p:nvPr/>
        </p:nvSpPr>
        <p:spPr>
          <a:xfrm>
            <a:off x="1234421" y="6211669"/>
            <a:ext cx="972315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CL" sz="1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PIE: M</a:t>
            </a:r>
            <a:r>
              <a:rPr lang="es-CL" sz="1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odelo de autoevaluación continua de Resultados de Aprendizaje </a:t>
            </a:r>
          </a:p>
          <a:p>
            <a:pPr algn="ctr"/>
            <a:r>
              <a:rPr lang="es-CL" sz="1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 la asignatura de Razonamiento Lógico Matemático MAT-016 utilizando WIRIS en la plataforma virtual de aprendizaje MOODLE</a:t>
            </a:r>
            <a:endParaRPr lang="es-CL" sz="1400" b="1" dirty="0"/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14630B54-5503-26E1-3040-2CCABA1EB499}"/>
              </a:ext>
            </a:extLst>
          </p:cNvPr>
          <p:cNvSpPr/>
          <p:nvPr/>
        </p:nvSpPr>
        <p:spPr>
          <a:xfrm>
            <a:off x="16502" y="6211669"/>
            <a:ext cx="12175497" cy="45719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6" name="Imagen 1" descr="Imagen que contiene firmar, alimentos, calle, estacionado&#10;&#10;Descripción generada automáticamente">
            <a:extLst>
              <a:ext uri="{FF2B5EF4-FFF2-40B4-BE49-F238E27FC236}">
                <a16:creationId xmlns:a16="http://schemas.microsoft.com/office/drawing/2014/main" id="{3E67CE1D-FBB2-4D97-3C8A-3A7F18711D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774" y="331334"/>
            <a:ext cx="1039900" cy="1048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F2B03AF5-06F0-6AA8-5456-E54EA1DF585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19" t="40871" r="21339" b="39798"/>
          <a:stretch/>
        </p:blipFill>
        <p:spPr>
          <a:xfrm>
            <a:off x="8034755" y="331334"/>
            <a:ext cx="3848712" cy="1048287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4D50ADC7-C4B4-D748-E2C6-2871424E8285}"/>
              </a:ext>
            </a:extLst>
          </p:cNvPr>
          <p:cNvSpPr/>
          <p:nvPr/>
        </p:nvSpPr>
        <p:spPr>
          <a:xfrm>
            <a:off x="1579476" y="815009"/>
            <a:ext cx="6338477" cy="172278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7707266A-1363-98C9-8B34-0BE5088DD5B5}"/>
              </a:ext>
            </a:extLst>
          </p:cNvPr>
          <p:cNvSpPr txBox="1"/>
          <p:nvPr/>
        </p:nvSpPr>
        <p:spPr>
          <a:xfrm>
            <a:off x="145774" y="1893092"/>
            <a:ext cx="6102626" cy="42335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s-CL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Cabero-Almenara, J., y Palacios-Rodríguez, A. (2021). La evaluación de la educación virtual: las e-actividades. RIED. Revista Iberoamericana de Educación a Distancia, 24(2), pp. 169-188. </a:t>
            </a:r>
            <a:r>
              <a:rPr lang="es-CL" sz="1200" b="1" u="sng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https://doi.org/10.5944/ried.24.2.28994</a:t>
            </a:r>
            <a:r>
              <a:rPr lang="es-CL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342900" lvl="0" indent="-342900" algn="just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s-CL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Gaona, J. (2018) Integrar tecnología en la enseñanza-aprendizaje de las matemáticas, factores claves. Revista de Gestión de la Innovación en Educación Superior REGIES, 3, p.p.75-93. </a:t>
            </a:r>
            <a:r>
              <a:rPr lang="es-CL" sz="12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Issn</a:t>
            </a:r>
            <a:r>
              <a:rPr lang="es-CL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0719-742X; E-</a:t>
            </a:r>
            <a:r>
              <a:rPr lang="es-CL" sz="12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Isnn</a:t>
            </a:r>
            <a:r>
              <a:rPr lang="es-CL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0719-7624</a:t>
            </a:r>
          </a:p>
          <a:p>
            <a:pPr marL="342900" lvl="0" indent="-342900" algn="just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s-CL" sz="12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Hodges</a:t>
            </a:r>
            <a:r>
              <a:rPr lang="es-CL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Ch., Moore, S., </a:t>
            </a:r>
            <a:r>
              <a:rPr lang="es-CL" sz="12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Lockee</a:t>
            </a:r>
            <a:r>
              <a:rPr lang="es-CL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B., Trust, T., y Bond, A. (2020). </a:t>
            </a:r>
            <a:r>
              <a:rPr lang="es-CL" sz="12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es-CL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CL" sz="12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Difference</a:t>
            </a:r>
            <a:r>
              <a:rPr lang="es-CL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Between </a:t>
            </a:r>
            <a:r>
              <a:rPr lang="es-CL" sz="12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Emergency</a:t>
            </a:r>
            <a:r>
              <a:rPr lang="es-CL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Remote </a:t>
            </a:r>
            <a:r>
              <a:rPr lang="es-CL" sz="12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Teaching</a:t>
            </a:r>
            <a:r>
              <a:rPr lang="es-CL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and Online </a:t>
            </a:r>
            <a:r>
              <a:rPr lang="es-CL" sz="12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Learning</a:t>
            </a:r>
            <a:r>
              <a:rPr lang="es-CL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s-CL" sz="12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Educause</a:t>
            </a:r>
            <a:r>
              <a:rPr lang="es-CL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CL" sz="12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Review</a:t>
            </a:r>
            <a:r>
              <a:rPr lang="es-CL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https://bit.ly/3dZlh6U</a:t>
            </a:r>
          </a:p>
          <a:p>
            <a:pPr marL="342900" lvl="0" indent="-342900" algn="just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s-CL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Lezcano, L., y Vilanova, G. (2017). Instrumentos de evaluación de aprendizaje en entornos virtuales. Perspectiva de estudiantes y aportes de docentes. ICT-UNPA. https://doi.org/10.22305/ict-unpa.v9i1.235</a:t>
            </a: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s-CL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Modelo de Formación (2020). Universidad Santo Tomás. https://www.ust.cl/wp-content/uploads/sites/6/2021/01/Modelo-Formacio%CC%81n-UST_VB2.pdf.</a:t>
            </a:r>
            <a:endParaRPr lang="es-CL" sz="12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s-CL" sz="12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Moorhouse</a:t>
            </a:r>
            <a:r>
              <a:rPr lang="es-CL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B. L. (2020). </a:t>
            </a:r>
            <a:r>
              <a:rPr lang="es-CL" sz="12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Adaptations</a:t>
            </a:r>
            <a:r>
              <a:rPr lang="es-CL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CL" sz="12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</a:t>
            </a:r>
            <a:r>
              <a:rPr lang="es-CL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 </a:t>
            </a:r>
            <a:r>
              <a:rPr lang="es-CL" sz="12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face-to-face</a:t>
            </a:r>
            <a:r>
              <a:rPr lang="es-CL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CL" sz="12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initial</a:t>
            </a:r>
            <a:r>
              <a:rPr lang="es-CL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CL" sz="12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teacher</a:t>
            </a:r>
            <a:r>
              <a:rPr lang="es-CL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CL" sz="12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education</a:t>
            </a:r>
            <a:r>
              <a:rPr lang="es-CL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CL" sz="12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course</a:t>
            </a:r>
            <a:r>
              <a:rPr lang="es-CL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‘</a:t>
            </a:r>
            <a:r>
              <a:rPr lang="es-CL" sz="12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forced</a:t>
            </a:r>
            <a:r>
              <a:rPr lang="es-CL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’ online </a:t>
            </a:r>
            <a:r>
              <a:rPr lang="es-CL" sz="12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due</a:t>
            </a:r>
            <a:r>
              <a:rPr lang="es-CL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CL" sz="12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</a:t>
            </a:r>
            <a:r>
              <a:rPr lang="es-CL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CL" sz="12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es-CL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COVID-19 </a:t>
            </a:r>
            <a:r>
              <a:rPr lang="es-CL" sz="12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pandemic</a:t>
            </a:r>
            <a:r>
              <a:rPr lang="es-CL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s-CL" sz="12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Journal</a:t>
            </a:r>
            <a:r>
              <a:rPr lang="es-CL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CL" sz="12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of</a:t>
            </a:r>
            <a:r>
              <a:rPr lang="es-CL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CL" sz="12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Education</a:t>
            </a:r>
            <a:r>
              <a:rPr lang="es-CL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CL" sz="12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for</a:t>
            </a:r>
            <a:r>
              <a:rPr lang="es-CL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CL" sz="12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Teaching</a:t>
            </a:r>
            <a:r>
              <a:rPr lang="es-CL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https://doi.org/10.1080/02607476.2020.1755205</a:t>
            </a:r>
          </a:p>
          <a:p>
            <a:pPr marL="342900" lvl="0" indent="-342900" algn="just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s-CL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Pérez-López, E., Vázquez Atochero, A., y Cambero Rivero, S. (2021). Educación a distancia en tiempos de COVID-19: Análisis desde la perspectiva de los estudiantes universitarios. RIED. Revista Iberoamericana de Educación a Distancia, 24(1), pp. 331-350. </a:t>
            </a:r>
            <a:r>
              <a:rPr lang="es-CL" sz="12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doi</a:t>
            </a:r>
            <a:r>
              <a:rPr lang="es-CL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es-CL" sz="1200" b="1" u="sng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5"/>
              </a:rPr>
              <a:t>http://dx.doi.org/10.5944/ried.24.1.27855</a:t>
            </a:r>
            <a:r>
              <a:rPr lang="es-CL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A13B0548-6698-BA50-54EE-AC21A9FEBAF8}"/>
              </a:ext>
            </a:extLst>
          </p:cNvPr>
          <p:cNvSpPr txBox="1"/>
          <p:nvPr/>
        </p:nvSpPr>
        <p:spPr>
          <a:xfrm>
            <a:off x="6379626" y="1893092"/>
            <a:ext cx="5503841" cy="32455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s-CL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Plan de Desarrollo de Facultad de Ciencias UST (2019-2023)</a:t>
            </a: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s-CL" sz="1200" b="1" dirty="0">
                <a:solidFill>
                  <a:srgbClr val="231F2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Plan Estratégico Institucional (2018-2023). Universidad Santo Tomás.</a:t>
            </a:r>
            <a:endParaRPr lang="es-CL" sz="12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s-CL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Ruiz-Morales, Y. A. (2020). Evaluación formativa y compartida para el desarrollo de competencias investigativas en estudiantes universitarios. Educere.</a:t>
            </a:r>
          </a:p>
          <a:p>
            <a:pPr marL="342900" lvl="0" indent="-342900" algn="just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s-CL" sz="12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Salica</a:t>
            </a:r>
            <a:r>
              <a:rPr lang="es-CL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M. A. (2021). Analítica del aprendizaje significativo d-</a:t>
            </a:r>
            <a:r>
              <a:rPr lang="es-CL" sz="12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learning</a:t>
            </a:r>
            <a:r>
              <a:rPr lang="es-CL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aplicado en la enseñanza de la física de la educación secundaria. RIED. Revista Iberoamericana de Educación a Distancia, 24(2), pp. 265-284. https://doi.org/10.5944/ried.24.2.28399</a:t>
            </a:r>
            <a:endParaRPr lang="es-CL" sz="12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s-CL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Schwartzman, G., </a:t>
            </a:r>
            <a:r>
              <a:rPr lang="es-CL" sz="12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Roni</a:t>
            </a:r>
            <a:r>
              <a:rPr lang="es-CL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C., </a:t>
            </a:r>
            <a:r>
              <a:rPr lang="es-CL" sz="12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Berk</a:t>
            </a:r>
            <a:r>
              <a:rPr lang="es-CL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M., </a:t>
            </a:r>
            <a:r>
              <a:rPr lang="es-CL" sz="12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Delorenzi</a:t>
            </a:r>
            <a:r>
              <a:rPr lang="es-CL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E., Sánchez, M., y Eder, M. L. (2021). Evaluación Remota de Aprendizajes en la Universidad: decisiones docentes para encarar un nuevo desafío. RIED. Revista Iberoamericana de Educación a Distancia, 24(2), pp. 67-85. </a:t>
            </a:r>
            <a:r>
              <a:rPr lang="es-CL" sz="1200" b="1" u="sng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6"/>
              </a:rPr>
              <a:t>https://doi.org/10.5944/ried.24.2.29078</a:t>
            </a:r>
            <a:endParaRPr lang="es-CL" sz="12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s-CL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Vicerrectoría de Procesos de Aprendizaje UST (2011). Tipos de Aprendizaje-Procedimiento de Examinación Nacional. </a:t>
            </a:r>
            <a:endParaRPr lang="es-CL" sz="12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F7C8318F-24C3-8941-7D2C-98C845E81C4C}"/>
              </a:ext>
            </a:extLst>
          </p:cNvPr>
          <p:cNvSpPr txBox="1"/>
          <p:nvPr/>
        </p:nvSpPr>
        <p:spPr>
          <a:xfrm>
            <a:off x="2388885" y="1223335"/>
            <a:ext cx="51696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3200" b="1" dirty="0">
                <a:solidFill>
                  <a:srgbClr val="006666"/>
                </a:solidFill>
              </a:rPr>
              <a:t>BIBLIOGRAFÍA</a:t>
            </a:r>
          </a:p>
        </p:txBody>
      </p:sp>
    </p:spTree>
    <p:extLst>
      <p:ext uri="{BB962C8B-B14F-4D97-AF65-F5344CB8AC3E}">
        <p14:creationId xmlns:p14="http://schemas.microsoft.com/office/powerpoint/2010/main" val="90630905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4716</TotalTime>
  <Words>2180</Words>
  <Application>Microsoft Office PowerPoint</Application>
  <PresentationFormat>Panorámica</PresentationFormat>
  <Paragraphs>163</Paragraphs>
  <Slides>28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28</vt:i4>
      </vt:variant>
    </vt:vector>
  </HeadingPairs>
  <TitlesOfParts>
    <vt:vector size="35" baseType="lpstr">
      <vt:lpstr>arial</vt:lpstr>
      <vt:lpstr>arial</vt:lpstr>
      <vt:lpstr>Calibri</vt:lpstr>
      <vt:lpstr>Calibri Light</vt:lpstr>
      <vt:lpstr>LMSans10-Bold</vt:lpstr>
      <vt:lpstr>Symbol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carlos Ivan Diaz Arias</dc:creator>
  <cp:lastModifiedBy>Clau Carvajal</cp:lastModifiedBy>
  <cp:revision>10</cp:revision>
  <dcterms:created xsi:type="dcterms:W3CDTF">2022-01-07T15:47:57Z</dcterms:created>
  <dcterms:modified xsi:type="dcterms:W3CDTF">2022-10-04T20:44:03Z</dcterms:modified>
</cp:coreProperties>
</file>